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559"/>
    <a:srgbClr val="018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376" autoAdjust="0"/>
  </p:normalViewPr>
  <p:slideViewPr>
    <p:cSldViewPr snapToGrid="0">
      <p:cViewPr varScale="1">
        <p:scale>
          <a:sx n="75" d="100"/>
          <a:sy n="75" d="100"/>
        </p:scale>
        <p:origin x="18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816E-8B2D-4FD4-9AC2-4BEE5D206852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5BCA0-B180-4849-8BDB-D55E86B0D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7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8" name="Google Shape;158;p1:notes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8" name="Google Shape;158;p1:notes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90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67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41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06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20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1" name="Google Shape;2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5840" y="6302905"/>
            <a:ext cx="2976331" cy="527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70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0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09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5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1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1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4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9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734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/>
          <p:cNvSpPr txBox="1">
            <a:spLocks noGrp="1"/>
          </p:cNvSpPr>
          <p:nvPr>
            <p:ph type="title"/>
          </p:nvPr>
        </p:nvSpPr>
        <p:spPr>
          <a:xfrm>
            <a:off x="1981200" y="11943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dirty="0"/>
              <a:t>Our Sustainability Journey</a:t>
            </a:r>
            <a:br>
              <a:rPr lang="en-US" sz="4000" dirty="0"/>
            </a:br>
            <a:r>
              <a:rPr lang="en-US" sz="4000" dirty="0"/>
              <a:t>…so far</a:t>
            </a:r>
            <a:endParaRPr sz="4000" dirty="0"/>
          </a:p>
        </p:txBody>
      </p:sp>
      <p:sp>
        <p:nvSpPr>
          <p:cNvPr id="161" name="Google Shape;161;p1"/>
          <p:cNvSpPr txBox="1">
            <a:spLocks noGrp="1"/>
          </p:cNvSpPr>
          <p:nvPr>
            <p:ph type="body" idx="1"/>
          </p:nvPr>
        </p:nvSpPr>
        <p:spPr>
          <a:xfrm>
            <a:off x="1855076" y="3429000"/>
            <a:ext cx="8229600" cy="223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buNone/>
            </a:pPr>
            <a:r>
              <a:rPr lang="en-US" dirty="0"/>
              <a:t>Retrofitting Community Buildings</a:t>
            </a:r>
          </a:p>
          <a:p>
            <a:pPr marL="0" indent="0" algn="ctr">
              <a:buNone/>
            </a:pPr>
            <a:r>
              <a:rPr lang="en-US" sz="2800" dirty="0"/>
              <a:t>Chris Warwick (project lead) &amp; </a:t>
            </a:r>
            <a:br>
              <a:rPr lang="en-US" sz="2800" dirty="0"/>
            </a:br>
            <a:r>
              <a:rPr lang="en-US" sz="2800" dirty="0"/>
              <a:t>Debbie Greenfield (Chair)</a:t>
            </a:r>
            <a:br>
              <a:rPr lang="en-US" dirty="0"/>
            </a:br>
            <a:r>
              <a:rPr lang="en-US" dirty="0"/>
              <a:t>The Harwellian Club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/>
          <p:cNvSpPr txBox="1">
            <a:spLocks noGrp="1"/>
          </p:cNvSpPr>
          <p:nvPr>
            <p:ph type="title"/>
          </p:nvPr>
        </p:nvSpPr>
        <p:spPr>
          <a:xfrm>
            <a:off x="1907628" y="258943"/>
            <a:ext cx="8229600" cy="87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dirty="0"/>
              <a:t>A bit about us…</a:t>
            </a:r>
            <a:endParaRPr sz="4000" dirty="0"/>
          </a:p>
        </p:txBody>
      </p:sp>
      <p:sp>
        <p:nvSpPr>
          <p:cNvPr id="161" name="Google Shape;161;p1"/>
          <p:cNvSpPr txBox="1">
            <a:spLocks noGrp="1"/>
          </p:cNvSpPr>
          <p:nvPr>
            <p:ph type="body" idx="1"/>
          </p:nvPr>
        </p:nvSpPr>
        <p:spPr>
          <a:xfrm>
            <a:off x="1907628" y="1135117"/>
            <a:ext cx="8229600" cy="341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sz="2400" dirty="0"/>
              <a:t>Not-for-profit sports &amp; social club becoming a social hub for the village</a:t>
            </a:r>
          </a:p>
          <a:p>
            <a:pPr indent="-457200"/>
            <a:r>
              <a:rPr lang="en-US" sz="2400" dirty="0"/>
              <a:t>Voluntary committee</a:t>
            </a:r>
          </a:p>
          <a:p>
            <a:pPr indent="-457200"/>
            <a:r>
              <a:rPr lang="en-US" sz="2400" dirty="0"/>
              <a:t>1980s building with poor insulation, heating and hot water from old gas boilers</a:t>
            </a:r>
          </a:p>
          <a:p>
            <a:pPr indent="-457200"/>
            <a:r>
              <a:rPr lang="en-US" sz="2400" dirty="0"/>
              <a:t>High electrical demand - 24 hours a day due to chillers</a:t>
            </a:r>
          </a:p>
          <a:p>
            <a:pPr marL="0" indent="0">
              <a:buNone/>
            </a:pPr>
            <a:r>
              <a:rPr lang="en-US" sz="2400" dirty="0"/>
              <a:t>BUT:</a:t>
            </a:r>
          </a:p>
          <a:p>
            <a:pPr marL="0" indent="0">
              <a:buNone/>
            </a:pPr>
            <a:r>
              <a:rPr lang="en-US" sz="2400" dirty="0"/>
              <a:t>Large south facing slightly sloping roof!</a:t>
            </a:r>
          </a:p>
        </p:txBody>
      </p:sp>
      <p:pic>
        <p:nvPicPr>
          <p:cNvPr id="2" name="Picture 1" descr="A brick building with a door&#10;&#10;Description automatically generated">
            <a:extLst>
              <a:ext uri="{FF2B5EF4-FFF2-40B4-BE49-F238E27FC236}">
                <a16:creationId xmlns:a16="http://schemas.microsoft.com/office/drawing/2014/main" id="{2958734D-6E5F-0E1F-4E2E-B1BB53D3C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29" y="4477167"/>
            <a:ext cx="8318937" cy="22357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F4330B-BFB7-F4AB-C13A-0CDCD1429121}"/>
              </a:ext>
            </a:extLst>
          </p:cNvPr>
          <p:cNvSpPr/>
          <p:nvPr/>
        </p:nvSpPr>
        <p:spPr>
          <a:xfrm>
            <a:off x="1907628" y="4323170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293268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/>
        </p:nvSpPr>
        <p:spPr>
          <a:xfrm>
            <a:off x="1933903" y="2609592"/>
            <a:ext cx="8008883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Spoke to the Low Carbon Hub – March 2022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Free energy audit by the Environmental Information Exchange (</a:t>
            </a:r>
            <a:r>
              <a:rPr lang="en-US" sz="28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EiE</a:t>
            </a: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at Oxford Brookes University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Survey funded by a grant made by the community energy co-operative Westmill Solar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Survey carried out by Michael </a:t>
            </a:r>
            <a:r>
              <a:rPr lang="en-US" sz="28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Esvelt</a:t>
            </a: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July 2022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 received August 2022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2112578" y="430403"/>
            <a:ext cx="76515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7000"/>
            </a:pPr>
            <a:r>
              <a:rPr lang="en-GB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Motivation – save money and the planet</a:t>
            </a:r>
            <a:endParaRPr sz="3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75;p3">
            <a:extLst>
              <a:ext uri="{FF2B5EF4-FFF2-40B4-BE49-F238E27FC236}">
                <a16:creationId xmlns:a16="http://schemas.microsoft.com/office/drawing/2014/main" id="{0CD610E3-C509-6F3A-AEEC-F38EE9149BF0}"/>
              </a:ext>
            </a:extLst>
          </p:cNvPr>
          <p:cNvSpPr txBox="1"/>
          <p:nvPr/>
        </p:nvSpPr>
        <p:spPr>
          <a:xfrm>
            <a:off x="2936593" y="2024858"/>
            <a:ext cx="54086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7000"/>
            </a:pPr>
            <a:r>
              <a:rPr lang="en-GB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Started with an Energy Survey</a:t>
            </a:r>
            <a:endParaRPr sz="3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75;p3">
            <a:extLst>
              <a:ext uri="{FF2B5EF4-FFF2-40B4-BE49-F238E27FC236}">
                <a16:creationId xmlns:a16="http://schemas.microsoft.com/office/drawing/2014/main" id="{1B02E936-AE74-5CAA-1C0F-D4B516F7EF9C}"/>
              </a:ext>
            </a:extLst>
          </p:cNvPr>
          <p:cNvSpPr txBox="1"/>
          <p:nvPr/>
        </p:nvSpPr>
        <p:spPr>
          <a:xfrm>
            <a:off x="2270235" y="1045163"/>
            <a:ext cx="7651530" cy="68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342900">
              <a:spcBef>
                <a:spcPts val="36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Old utility costs (16.8p/kWh) £370/month (£4,400/year)</a:t>
            </a:r>
          </a:p>
          <a:p>
            <a:pPr marL="457200" indent="-342900">
              <a:spcBef>
                <a:spcPts val="36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New expense rising to £1,250/month (£14,800/year)</a:t>
            </a:r>
            <a:endParaRPr sz="16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/>
          <p:nvPr/>
        </p:nvSpPr>
        <p:spPr>
          <a:xfrm>
            <a:off x="2112578" y="430403"/>
            <a:ext cx="76515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7000"/>
            </a:pPr>
            <a:r>
              <a:rPr lang="en-GB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Then started applying for grants</a:t>
            </a:r>
            <a:endParaRPr sz="3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75;p3">
            <a:extLst>
              <a:ext uri="{FF2B5EF4-FFF2-40B4-BE49-F238E27FC236}">
                <a16:creationId xmlns:a16="http://schemas.microsoft.com/office/drawing/2014/main" id="{FE2CF9D4-54DE-F752-B909-408C0CC5E98D}"/>
              </a:ext>
            </a:extLst>
          </p:cNvPr>
          <p:cNvSpPr txBox="1"/>
          <p:nvPr/>
        </p:nvSpPr>
        <p:spPr>
          <a:xfrm>
            <a:off x="1912882" y="4226511"/>
            <a:ext cx="765153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>
              <a:buClr>
                <a:srgbClr val="000000"/>
              </a:buClr>
              <a:buSzPts val="2400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So, received total of £22.5k towards the total project costs of ~£39k.</a:t>
            </a:r>
          </a:p>
          <a:p>
            <a:pPr marL="76200">
              <a:buClr>
                <a:srgbClr val="000000"/>
              </a:buClr>
              <a:buSzPts val="2400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Remainder paid out of operating funds.</a:t>
            </a:r>
          </a:p>
          <a:p>
            <a:pPr marL="76200">
              <a:buClr>
                <a:srgbClr val="000000"/>
              </a:buClr>
              <a:buSzPts val="2400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 a loan would have been justified based on the predicted savings.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6A26088-561C-2D55-422D-9C0EB63AB9EB}"/>
              </a:ext>
            </a:extLst>
          </p:cNvPr>
          <p:cNvGraphicFramePr>
            <a:graphicFrameLocks noGrp="1"/>
          </p:cNvGraphicFramePr>
          <p:nvPr/>
        </p:nvGraphicFramePr>
        <p:xfrm>
          <a:off x="2112577" y="1147717"/>
          <a:ext cx="7252140" cy="3083560"/>
        </p:xfrm>
        <a:graphic>
          <a:graphicData uri="http://schemas.openxmlformats.org/drawingml/2006/table">
            <a:tbl>
              <a:tblPr firstRow="1" bandRow="1"/>
              <a:tblGrid>
                <a:gridCol w="1527331">
                  <a:extLst>
                    <a:ext uri="{9D8B030D-6E8A-4147-A177-3AD203B41FA5}">
                      <a16:colId xmlns:a16="http://schemas.microsoft.com/office/drawing/2014/main" val="2282010254"/>
                    </a:ext>
                  </a:extLst>
                </a:gridCol>
                <a:gridCol w="3317940">
                  <a:extLst>
                    <a:ext uri="{9D8B030D-6E8A-4147-A177-3AD203B41FA5}">
                      <a16:colId xmlns:a16="http://schemas.microsoft.com/office/drawing/2014/main" val="2212372591"/>
                    </a:ext>
                  </a:extLst>
                </a:gridCol>
                <a:gridCol w="1502980">
                  <a:extLst>
                    <a:ext uri="{9D8B030D-6E8A-4147-A177-3AD203B41FA5}">
                      <a16:colId xmlns:a16="http://schemas.microsoft.com/office/drawing/2014/main" val="1499034926"/>
                    </a:ext>
                  </a:extLst>
                </a:gridCol>
                <a:gridCol w="903889">
                  <a:extLst>
                    <a:ext uri="{9D8B030D-6E8A-4147-A177-3AD203B41FA5}">
                      <a16:colId xmlns:a16="http://schemas.microsoft.com/office/drawing/2014/main" val="12177693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available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Awarded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898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National Lottery Community Fund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Community e.g.”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improve the places and spaces that matter to communities</a:t>
                      </a: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”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£10k </a:t>
                      </a:r>
                    </a:p>
                    <a:p>
                      <a:r>
                        <a:rPr lang="en-US" dirty="0"/>
                        <a:t>More available via other schemes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£10k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451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Westmill Solar Community Grant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Community benefit projects plus climate change aims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Must be within 25 miles of the Westmill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£5k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£5k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59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 Climate Action Fund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Climate change awareness and education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£5k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£5k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73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 Carbon Hub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£2.5k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0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92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/>
        </p:nvSpPr>
        <p:spPr>
          <a:xfrm>
            <a:off x="1755226" y="1243248"/>
            <a:ext cx="547589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68 x 400W solar panels + 2x10 kWh batteries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Order placed September 2022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6-month lead-time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Installation March 2023</a:t>
            </a:r>
          </a:p>
        </p:txBody>
      </p:sp>
      <p:sp>
        <p:nvSpPr>
          <p:cNvPr id="175" name="Google Shape;175;p3"/>
          <p:cNvSpPr txBox="1"/>
          <p:nvPr/>
        </p:nvSpPr>
        <p:spPr>
          <a:xfrm>
            <a:off x="2112578" y="430403"/>
            <a:ext cx="76515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7000"/>
            </a:pPr>
            <a:r>
              <a:rPr lang="en-GB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Implementation – phase 1 Solar Panels</a:t>
            </a:r>
            <a:endParaRPr sz="3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solar panels on a roof&#10;&#10;Description automatically generated">
            <a:extLst>
              <a:ext uri="{FF2B5EF4-FFF2-40B4-BE49-F238E27FC236}">
                <a16:creationId xmlns:a16="http://schemas.microsoft.com/office/drawing/2014/main" id="{9899269E-8E53-9EFC-F0BB-656BBEDA7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41" y="3718087"/>
            <a:ext cx="4907810" cy="2446371"/>
          </a:xfrm>
          <a:prstGeom prst="rect">
            <a:avLst/>
          </a:prstGeom>
        </p:spPr>
      </p:pic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E2C8710C-5DEC-850D-875B-061637FC5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134" y="904912"/>
            <a:ext cx="2629288" cy="584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4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/>
        </p:nvSpPr>
        <p:spPr>
          <a:xfrm>
            <a:off x="1933902" y="1182271"/>
            <a:ext cx="8008883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endParaRPr lang="en-US"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>
              <a:buClr>
                <a:srgbClr val="000000"/>
              </a:buClr>
              <a:buSzPts val="2400"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Heat Pumps: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Replacing out aging gas central heating with air-source heat pumps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underway this week, completion this month</a:t>
            </a:r>
          </a:p>
        </p:txBody>
      </p:sp>
      <p:sp>
        <p:nvSpPr>
          <p:cNvPr id="175" name="Google Shape;175;p3"/>
          <p:cNvSpPr txBox="1"/>
          <p:nvPr/>
        </p:nvSpPr>
        <p:spPr>
          <a:xfrm>
            <a:off x="2112578" y="419892"/>
            <a:ext cx="765153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7000"/>
            </a:pPr>
            <a:r>
              <a:rPr lang="en-GB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Implementation – phase 2 </a:t>
            </a:r>
            <a:br>
              <a:rPr lang="en-GB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Heat Pumps &amp; Education/Engagement</a:t>
            </a:r>
            <a:endParaRPr sz="3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74;p3">
            <a:extLst>
              <a:ext uri="{FF2B5EF4-FFF2-40B4-BE49-F238E27FC236}">
                <a16:creationId xmlns:a16="http://schemas.microsoft.com/office/drawing/2014/main" id="{81B0658A-993A-6A7B-3B75-A4929A76F8D7}"/>
              </a:ext>
            </a:extLst>
          </p:cNvPr>
          <p:cNvSpPr txBox="1"/>
          <p:nvPr/>
        </p:nvSpPr>
        <p:spPr>
          <a:xfrm>
            <a:off x="1933901" y="3448131"/>
            <a:ext cx="8008883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>
              <a:buClr>
                <a:srgbClr val="000000"/>
              </a:buClr>
              <a:buSzPts val="2400"/>
            </a:pP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Education/Engagement: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Publicity via the Club’s newsletter and the Harwell News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Working with Sustainable Harwell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Referrals to Harwell Village Hall and Chilton Village Hall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Harwell School and Little Pippins Pre-school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Planning additional information points within the club to show real-time and historic energy data and savings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meeting</a:t>
            </a:r>
          </a:p>
        </p:txBody>
      </p:sp>
    </p:spTree>
    <p:extLst>
      <p:ext uri="{BB962C8B-B14F-4D97-AF65-F5344CB8AC3E}">
        <p14:creationId xmlns:p14="http://schemas.microsoft.com/office/powerpoint/2010/main" val="125682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/>
        </p:nvSpPr>
        <p:spPr>
          <a:xfrm>
            <a:off x="1944412" y="1118563"/>
            <a:ext cx="5150071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>
              <a:buClr>
                <a:srgbClr val="000000"/>
              </a:buClr>
              <a:buSzPts val="2400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 - remove our fossil gas supply: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Already converted water heating from gas to instantaneous electric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 cooking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heating/cooling system means gas will no longer be required</a:t>
            </a:r>
          </a:p>
          <a:p>
            <a:pPr marL="76200">
              <a:buClr>
                <a:srgbClr val="000000"/>
              </a:buClr>
              <a:buSzPts val="2400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things: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batteries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Revisit other recommendations from the energy survey</a:t>
            </a:r>
          </a:p>
          <a:p>
            <a:pPr marL="41910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insulation!</a:t>
            </a:r>
          </a:p>
        </p:txBody>
      </p:sp>
      <p:sp>
        <p:nvSpPr>
          <p:cNvPr id="175" name="Google Shape;175;p3"/>
          <p:cNvSpPr txBox="1"/>
          <p:nvPr/>
        </p:nvSpPr>
        <p:spPr>
          <a:xfrm>
            <a:off x="2112578" y="419893"/>
            <a:ext cx="76515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7000"/>
            </a:pPr>
            <a:r>
              <a:rPr lang="en-GB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Harwellian Futures</a:t>
            </a:r>
            <a:endParaRPr sz="3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room with couches and tables&#10;&#10;Description automatically generated">
            <a:extLst>
              <a:ext uri="{FF2B5EF4-FFF2-40B4-BE49-F238E27FC236}">
                <a16:creationId xmlns:a16="http://schemas.microsoft.com/office/drawing/2014/main" id="{0C6A3C85-681D-4FB9-9EBB-6A492E885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345" y="1237594"/>
            <a:ext cx="2921876" cy="2191407"/>
          </a:xfrm>
          <a:prstGeom prst="rect">
            <a:avLst/>
          </a:prstGeom>
        </p:spPr>
      </p:pic>
      <p:pic>
        <p:nvPicPr>
          <p:cNvPr id="3" name="Picture 2" descr="A brick building with a door and a sign&#10;&#10;Description automatically generated">
            <a:extLst>
              <a:ext uri="{FF2B5EF4-FFF2-40B4-BE49-F238E27FC236}">
                <a16:creationId xmlns:a16="http://schemas.microsoft.com/office/drawing/2014/main" id="{D482A566-5BC2-6AEF-BEC1-AC1E9F5DB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219" y="4283527"/>
            <a:ext cx="6096002" cy="2462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1DC9FD-52C5-20DE-75EF-9A081065057B}"/>
              </a:ext>
            </a:extLst>
          </p:cNvPr>
          <p:cNvSpPr/>
          <p:nvPr/>
        </p:nvSpPr>
        <p:spPr>
          <a:xfrm>
            <a:off x="4687122" y="4286296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18530614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451</Words>
  <Application>Microsoft Office PowerPoint</Application>
  <PresentationFormat>Widescreen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3_Office Theme</vt:lpstr>
      <vt:lpstr>Our Sustainability Journey …so far</vt:lpstr>
      <vt:lpstr>A bit about us…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Retrofitting community buildings</dc:title>
  <dc:creator>Fieth, Jessie</dc:creator>
  <cp:lastModifiedBy>Fieth, Jessie</cp:lastModifiedBy>
  <cp:revision>31</cp:revision>
  <dcterms:created xsi:type="dcterms:W3CDTF">2023-05-22T10:53:10Z</dcterms:created>
  <dcterms:modified xsi:type="dcterms:W3CDTF">2023-07-14T08:56:43Z</dcterms:modified>
</cp:coreProperties>
</file>