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90" r:id="rId2"/>
    <p:sldId id="258" r:id="rId3"/>
    <p:sldId id="257" r:id="rId4"/>
    <p:sldId id="259" r:id="rId5"/>
    <p:sldId id="264" r:id="rId6"/>
    <p:sldId id="265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559"/>
    <a:srgbClr val="018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376" autoAdjust="0"/>
  </p:normalViewPr>
  <p:slideViewPr>
    <p:cSldViewPr snapToGrid="0">
      <p:cViewPr varScale="1">
        <p:scale>
          <a:sx n="75" d="100"/>
          <a:sy n="75" d="100"/>
        </p:scale>
        <p:origin x="18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816E-8B2D-4FD4-9AC2-4BEE5D206852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5BCA0-B180-4849-8BDB-D55E86B0D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7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9680-5CE3-913E-0475-33400E06E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7E7A4-1506-C078-3719-300817133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5F6E4-3FDC-287B-879B-B1388E24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6C1E-B286-6644-9341-DAC862843C53}" type="datetime1">
              <a:rPr lang="en-GB" smtClean="0"/>
              <a:t>14/07/2023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88A69-ACD6-8732-05F0-E0DD585B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A6768-A5FC-FF4B-954E-925726CA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A2C1-8C0F-004A-B2CE-8D9018AA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E7BB-7CA4-92D5-E38F-3C1A09F8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DDB6-841D-1A85-ABB8-F271097D8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F030C-6BA9-99B4-2B52-3F663B82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1426-E6C3-BC4F-BF2A-52E92E5D2ABB}" type="datetime1">
              <a:rPr lang="en-GB" smtClean="0"/>
              <a:t>14/07/2023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DEED3-C996-603A-7149-89D3CD252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9BB76-8B75-9302-582E-607F66DF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A2C1-8C0F-004A-B2CE-8D9018AA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D30FE-6066-4692-6DF5-142BEBFCE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7CA59-825F-79DA-F31C-856F5A1D9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F3258-636B-2F7C-3B16-05D2240C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6976-D583-BC4D-BEAC-3A6F97124234}" type="datetime1">
              <a:rPr lang="en-GB" smtClean="0"/>
              <a:t>14/07/2023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E873B-5EEB-1734-3E3D-1267FB5C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A425D-10F1-B773-7CB7-9E5DE688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A2C1-8C0F-004A-B2CE-8D9018AA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4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5723D-2A2F-5AFB-1A99-86193015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E7520-BACF-397F-1367-7EFE1E883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0828-0997-3DFF-0B95-0328F88F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D2E-BCF0-1B45-901B-43A1817E7157}" type="datetime1">
              <a:rPr lang="en-GB" smtClean="0"/>
              <a:t>14/07/2023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DB235-8D15-3F1B-1A1C-AEC1F3CD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WSP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64F86-1928-9548-6296-B563030B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A2C1-8C0F-004A-B2CE-8D9018AA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8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A810-3A29-6759-4EDA-80FCDC67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3D11D-2CCE-D518-A9D7-46DD4B214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CE5-B272-66BB-2377-5BEFCF5B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C250-FCF5-7149-AFA2-F77648A6F5B3}" type="datetime1">
              <a:rPr lang="en-GB" smtClean="0"/>
              <a:t>14/07/2023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FAA6E-214A-7247-8678-878E9DAC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1EC85-A247-4823-5A6F-F6BDFB92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A2C1-8C0F-004A-B2CE-8D9018AA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6F71-E96B-5066-2D69-F4828136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AAD8B-9E48-CEB4-0E2F-1AF500022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0A802-8DFE-D2D6-CE26-D39D52A83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4FE09-FAC4-6978-7414-06CEE5A5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CC15-1733-094E-94C1-0539C1EA1D92}" type="datetime1">
              <a:rPr lang="en-GB" smtClean="0"/>
              <a:t>14/07/2023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2FC4-4A88-02F5-C980-0537A62F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CB0F1-988F-198F-F7B6-DE41F4E2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A2C1-8C0F-004A-B2CE-8D9018AA9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2548-5E6A-AEE1-BF51-8665E57E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FB2CB-2085-7415-2F1C-8F1FBFA54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8E740-8E37-B574-30FE-024CF8720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414A8-4B43-BA26-CC79-4F5C090FF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D8408-BEAC-9673-1F52-68C194E2B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205540-9538-AE3C-5E6A-B8F425CB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9A8F-1943-4944-A9BE-B4390B3DBFD4}" type="datetime1">
              <a:rPr lang="en-GB" smtClean="0"/>
              <a:t>14/07/2023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5EFF71-CD31-DC7C-9457-CA9294A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WSP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A77109-13F5-62EB-5142-50955765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A2C1-8C0F-004A-B2CE-8D9018AA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1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E067-5EEC-18A3-176E-6109BE3E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538BE-4435-7B44-4BC8-1B09577E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9213-74C3-5B46-A135-5CF8510E4B7C}" type="datetime1">
              <a:rPr lang="en-GB" smtClean="0"/>
              <a:t>14/07/2023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3CBFD-04F7-22D2-04C1-E5A6F7FE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WSP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8FE74-C292-7AC1-3CE6-9330BA71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A2C1-8C0F-004A-B2CE-8D9018AA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AB4D7-9EB8-D858-F24F-4D3C66FB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CDDA-07D7-7049-A413-53177B5DC698}" type="datetime1">
              <a:rPr lang="en-GB" smtClean="0"/>
              <a:t>14/07/2023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FC907-63C1-4A75-6871-D0946EE5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65A84-6655-7713-2B22-91642659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A2C1-8C0F-004A-B2CE-8D9018AA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7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0508-C86C-2203-45BC-C11800F50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EB44E-CF31-3472-CD53-E5B2451EA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57DE-BD48-0BAF-D3A8-E80A1C32C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2A1F5-3DCC-0546-5CB2-B75BF947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DA51-0FE2-3447-BE85-F38E43CB8C32}" type="datetime1">
              <a:rPr lang="en-GB" smtClean="0"/>
              <a:t>14/07/2023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1CFE5-1461-B3B6-6593-65F8E04D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1AA27-FBE8-2467-9512-8AC3B888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A2C1-8C0F-004A-B2CE-8D9018AA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6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80AD-6558-1223-3C0B-A75A1185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6B56C7-4293-7476-D92F-D821B5097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BDED6-23CD-0EB5-7965-D63BB7105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A574B-3031-5E02-DFAE-04CBB7C1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8DB3-2DF1-344B-9A8E-42BF90D731C8}" type="datetime1">
              <a:rPr lang="en-GB" smtClean="0"/>
              <a:t>14/07/2023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76C7C-EB93-FC51-5E4F-F4B4A0B1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4D24E-E2F4-F9B7-149A-542BA3A2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A2C1-8C0F-004A-B2CE-8D9018AA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6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B88B6-6A21-9358-F1DB-C0818717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8E03C-C2EB-853D-96FA-BAA0DFE6A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2E760-3147-7C8A-FEE6-44AEEF9F0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91A7B-7CFC-4A4F-B3FC-799B17791B50}" type="datetime1">
              <a:rPr lang="en-GB" smtClean="0"/>
              <a:t>14/07/2023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71FCF-57C4-968A-23BC-E0B9A0871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A2C1-8C0F-004A-B2CE-8D9018AA97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2C0F53-4E37-8716-880F-2E5D36D51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9615" y="53861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8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358365" y="4971340"/>
            <a:ext cx="5472220" cy="100065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000" b="1" dirty="0">
                <a:solidFill>
                  <a:srgbClr val="0070C0"/>
                </a:solidFill>
              </a:rPr>
              <a:t>Energy efficiency measures</a:t>
            </a:r>
            <a:br>
              <a:rPr lang="en-GB" sz="4000" dirty="0">
                <a:solidFill>
                  <a:schemeClr val="tx2"/>
                </a:solidFill>
              </a:rPr>
            </a:br>
            <a:endParaRPr lang="en-GB" sz="40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A logo with blue lines&#10;&#10;Description automatically generated">
            <a:extLst>
              <a:ext uri="{FF2B5EF4-FFF2-40B4-BE49-F238E27FC236}">
                <a16:creationId xmlns:a16="http://schemas.microsoft.com/office/drawing/2014/main" id="{4DDCFBA9-D665-108A-14CF-9BDA12160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0" b="8372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18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725159" y="3587614"/>
            <a:ext cx="9416898" cy="461354"/>
          </a:xfrm>
        </p:spPr>
        <p:txBody>
          <a:bodyPr anchor="b">
            <a:normAutofit/>
          </a:bodyPr>
          <a:lstStyle/>
          <a:p>
            <a:pPr algn="l"/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F158E0-B00B-3A85-A4F9-148389C0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7AC11C1-E54B-FE4E-AF07-AD5C704A9753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14/07/2023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CB3EC-6707-64D4-8090-F127E03F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3D152-BBD3-20B7-6B2E-426DB11D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CD6A2C1-8C0F-004A-B2CE-8D9018AA97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42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Sports Park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Originally formed in 1972 from 5 existing clubs</a:t>
            </a:r>
          </a:p>
          <a:p>
            <a:r>
              <a:rPr lang="en-GB"/>
              <a:t>WST is umbrella organisation - CIO with WSSC wholly owned as limited company to run bar/kitchen etc</a:t>
            </a:r>
          </a:p>
          <a:p>
            <a:r>
              <a:rPr lang="en-GB"/>
              <a:t>Site leased from SODC on 35 year lease</a:t>
            </a:r>
          </a:p>
          <a:p>
            <a:r>
              <a:rPr lang="en-GB"/>
              <a:t>Home to 8 autonomous sports clubs and local community centre for 20+ weekday daytime groups and weekend evening social activities</a:t>
            </a:r>
          </a:p>
          <a:p>
            <a:r>
              <a:rPr lang="en-GB"/>
              <a:t>Volunteer culture with all improvements grant funded 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2BD2E-BCF0-1B45-901B-43A1817E715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6A2C1-8C0F-004A-B2CE-8D9018AA97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96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7797-42DC-EC9B-284C-AB223A69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02" y="136525"/>
            <a:ext cx="10515600" cy="1325563"/>
          </a:xfrm>
        </p:spPr>
        <p:txBody>
          <a:bodyPr/>
          <a:lstStyle/>
          <a:p>
            <a:pPr algn="ctr"/>
            <a:r>
              <a:rPr lang="en-US" b="1"/>
              <a:t>Recent Energy History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2C2BE-F519-E172-33B8-245F23058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24" y="1733550"/>
            <a:ext cx="1082597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energy audit in 2010 led to:</a:t>
            </a:r>
          </a:p>
          <a:p>
            <a:r>
              <a:rPr lang="en-GB" sz="2000"/>
              <a:t>loft and wall  insulation</a:t>
            </a:r>
          </a:p>
          <a:p>
            <a:r>
              <a:rPr lang="en-GB" sz="2000"/>
              <a:t>double glazing</a:t>
            </a:r>
          </a:p>
          <a:p>
            <a:r>
              <a:rPr lang="en-GB" sz="2000"/>
              <a:t>centrally operated zonal heating controls and partition to close off main hall when not in use</a:t>
            </a: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Subsequent improvements all to modern standards including</a:t>
            </a:r>
            <a:endParaRPr lang="en-US" sz="20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/>
              <a:t>new gas -fired hot water and central heating system</a:t>
            </a:r>
          </a:p>
          <a:p>
            <a:r>
              <a:rPr lang="en-GB" sz="2000"/>
              <a:t>upgrading external floodlighting to AWP and football stadium pitch to most efficient pre-LED lights,</a:t>
            </a:r>
          </a:p>
          <a:p>
            <a:r>
              <a:rPr lang="en-GB" sz="2000"/>
              <a:t>replacing virtually all internal light fittings with LEDs </a:t>
            </a:r>
          </a:p>
          <a:p>
            <a:r>
              <a:rPr lang="en-GB" sz="2000"/>
              <a:t>automatic closing system to front doors,</a:t>
            </a:r>
          </a:p>
          <a:p>
            <a:pPr marL="0" indent="0">
              <a:buNone/>
            </a:pPr>
            <a:r>
              <a:rPr lang="en-GB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Started developing solar system in 2019, shelved because</a:t>
            </a:r>
          </a:p>
          <a:p>
            <a:r>
              <a:rPr lang="en-GB" sz="2000">
                <a:ea typeface="Verdana" panose="020B0604030504040204" pitchFamily="34" charset="0"/>
                <a:cs typeface="Verdana" panose="020B0604030504040204" pitchFamily="34" charset="0"/>
              </a:rPr>
              <a:t>no grant funding available,</a:t>
            </a:r>
          </a:p>
          <a:p>
            <a:r>
              <a:rPr lang="en-GB" sz="2000">
                <a:ea typeface="Verdana" panose="020B0604030504040204" pitchFamily="34" charset="0"/>
                <a:cs typeface="Verdana" panose="020B0604030504040204" pitchFamily="34" charset="0"/>
              </a:rPr>
              <a:t>Covid</a:t>
            </a:r>
          </a:p>
          <a:p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06C73-0408-D2A2-5E11-1632F29B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11EC9-E10B-1388-A05F-E751ABE1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6A2C1-8C0F-004A-B2CE-8D9018AA97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DB9CDB-9758-914F-3F87-9C0541E5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6B90D-E35C-7541-B64F-AE5983DE4119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0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/>
              <a:t>Energy Crisis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/>
              <a:t>2021/22 electricity consumption 150,000 kWh, of which;</a:t>
            </a:r>
          </a:p>
          <a:p>
            <a:pPr marL="0" indent="0">
              <a:buNone/>
            </a:pPr>
            <a:r>
              <a:rPr lang="en-GB"/>
              <a:t>      65,000 in pavilion</a:t>
            </a:r>
          </a:p>
          <a:p>
            <a:pPr marL="0" indent="0">
              <a:buNone/>
            </a:pPr>
            <a:r>
              <a:rPr lang="en-GB"/>
              <a:t>      60,000 on AWP</a:t>
            </a:r>
          </a:p>
          <a:p>
            <a:pPr marL="0" indent="0">
              <a:buNone/>
            </a:pPr>
            <a:r>
              <a:rPr lang="en-GB"/>
              <a:t>      24,000 other external </a:t>
            </a:r>
          </a:p>
          <a:p>
            <a:r>
              <a:rPr lang="en-GB"/>
              <a:t>Fixed price contract at 14p per kWh ended July 2022</a:t>
            </a:r>
          </a:p>
          <a:p>
            <a:r>
              <a:rPr lang="en-GB"/>
              <a:t>Over 100p in September, 57p with Government support over winter</a:t>
            </a:r>
          </a:p>
          <a:p>
            <a:r>
              <a:rPr lang="en-GB"/>
              <a:t>New free energy survey by Brookes University via Low carbon Hub, June 2022 key to accessing grants</a:t>
            </a:r>
          </a:p>
          <a:p>
            <a:r>
              <a:rPr lang="en-GB"/>
              <a:t>Survey recommendations;</a:t>
            </a:r>
          </a:p>
          <a:p>
            <a:pPr marL="0" indent="0">
              <a:buNone/>
            </a:pPr>
            <a:r>
              <a:rPr lang="en-GB"/>
              <a:t>     - management measures in pavilion – done Autumn 2022 (own funds)</a:t>
            </a:r>
          </a:p>
          <a:p>
            <a:pPr marL="0" indent="0">
              <a:buNone/>
            </a:pPr>
            <a:r>
              <a:rPr lang="en-GB"/>
              <a:t>     - convert AWP lights to LED – done January 2023 (S106 grant)</a:t>
            </a:r>
          </a:p>
          <a:p>
            <a:pPr marL="0" indent="0">
              <a:buNone/>
            </a:pPr>
            <a:r>
              <a:rPr lang="en-GB"/>
              <a:t>     - install solar/battery system on pavilion roofs – outstanding</a:t>
            </a:r>
          </a:p>
          <a:p>
            <a:r>
              <a:rPr lang="en-GB"/>
              <a:t>Current consumption rate down to 100,000kWh pa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2BD2E-BCF0-1B45-901B-43A1817E715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6A2C1-8C0F-004A-B2CE-8D9018AA97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56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157" y="393169"/>
            <a:ext cx="294881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Wallingford Sports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SUMMARY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PV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SOLAR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PROPOSALS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16348" y="3308055"/>
            <a:ext cx="12271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1st March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09951" y="5391275"/>
            <a:ext cx="1333590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41300" marR="5080" lvl="0" indent="-229235" algn="l" defTabSz="914400" rtl="0" eaLnBrk="1" fontAlgn="auto" latinLnBrk="0" hangingPunct="1">
              <a:lnSpc>
                <a:spcPts val="14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13th March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  Adrian</a:t>
            </a:r>
            <a:r>
              <a:rPr kumimoji="0" sz="12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Aldred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637" y="808258"/>
            <a:ext cx="11667831" cy="0"/>
          </a:xfrm>
          <a:custGeom>
            <a:avLst/>
            <a:gdLst/>
            <a:ahLst/>
            <a:cxnLst/>
            <a:rect l="l" t="t" r="r" b="b"/>
            <a:pathLst>
              <a:path w="10233660">
                <a:moveTo>
                  <a:pt x="0" y="0"/>
                </a:moveTo>
                <a:lnTo>
                  <a:pt x="102336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0637" y="1372560"/>
            <a:ext cx="11667831" cy="0"/>
          </a:xfrm>
          <a:custGeom>
            <a:avLst/>
            <a:gdLst/>
            <a:ahLst/>
            <a:cxnLst/>
            <a:rect l="l" t="t" r="r" b="b"/>
            <a:pathLst>
              <a:path w="10233660">
                <a:moveTo>
                  <a:pt x="0" y="0"/>
                </a:moveTo>
                <a:lnTo>
                  <a:pt x="102336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60637" y="1555586"/>
          <a:ext cx="10743291" cy="1599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2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92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03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207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74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57785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panels  X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output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63500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Ins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allation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kWp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51435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Generation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kWh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74295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Battery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kWh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69850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kWh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used  on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69215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h/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kWp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42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Ex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VAT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069">
                        <a:lnSpc>
                          <a:spcPts val="142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£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42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5%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VAT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069">
                        <a:lnSpc>
                          <a:spcPts val="142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£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420"/>
                        </a:lnSpc>
                        <a:spcBef>
                          <a:spcPts val="31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TOTAL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069">
                        <a:lnSpc>
                          <a:spcPts val="142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£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217804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Cost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/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kWp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069">
                        <a:lnSpc>
                          <a:spcPts val="136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£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59055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Carbon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save  tonnes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239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Jo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132x380w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50.16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43,733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33.00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872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73,431.74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3,671.59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77,103.33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1,537.15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239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Next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Generation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126x380w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47.88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45,965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28,130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960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93,000.00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4,650.00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97,650.00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2,039.47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24.04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34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IDDEA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40x400w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16.00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15,728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23.20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15,413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983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37,900.00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1,895.00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39,795.00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2,487.19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3.13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39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Energy My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58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130x415w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53.95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50,012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46.40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37,008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927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73,980.43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3,699.02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77,679.45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1,439.84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27.02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58826" y="3834031"/>
          <a:ext cx="10812071" cy="1400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1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31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29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Payment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375920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Guarantee  Panels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122555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Guarantee  Battery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106045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Guarantee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Inverter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107950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Guarantee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orkmanship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Monitoring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Maintenance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176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Jo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66040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60% 14 days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prior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Installation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069">
                        <a:lnSpc>
                          <a:spcPts val="136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40% 7 days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post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42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069">
                        <a:lnSpc>
                          <a:spcPts val="142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97.5%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output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944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Energy My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58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146685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25% with order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+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stage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payments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113664">
                        <a:lnSpc>
                          <a:spcPts val="14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30year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85.05%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output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42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portal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069">
                        <a:lnSpc>
                          <a:spcPts val="142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smart phone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app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277" marB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24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8BA0A-7BF5-B5F1-C641-2ED053C5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FCDDA-07D7-7049-A413-53177B5DC698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686401-E162-72E0-7C84-36426641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58BF8-A8EB-30C9-F903-D4DCBA7C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6A2C1-8C0F-004A-B2CE-8D9018AA97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building with a roof&#10;&#10;Description automatically generated">
            <a:extLst>
              <a:ext uri="{FF2B5EF4-FFF2-40B4-BE49-F238E27FC236}">
                <a16:creationId xmlns:a16="http://schemas.microsoft.com/office/drawing/2014/main" id="{5B32F076-42BC-F7B0-D892-D18077A3F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024" y="0"/>
            <a:ext cx="6011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5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Solar/battery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4 realistic proposals received of which Energy My Way highest for kWh use on site</a:t>
            </a:r>
            <a:r>
              <a:rPr lang="en-GB" i="1" dirty="0"/>
              <a:t> </a:t>
            </a:r>
            <a:r>
              <a:rPr lang="en-GB" dirty="0"/>
              <a:t>and lowest for cost per kWh</a:t>
            </a:r>
          </a:p>
          <a:p>
            <a:r>
              <a:rPr lang="en-GB" dirty="0"/>
              <a:t>Installation of 130 panels on east, south and west facing roofs generating 50,000 kWh pa - with 4 no 11.6kWh batteries will produce 35,000 used on site</a:t>
            </a:r>
          </a:p>
          <a:p>
            <a:r>
              <a:rPr lang="en-GB" dirty="0"/>
              <a:t>Cost £80,000 - funded by</a:t>
            </a:r>
          </a:p>
          <a:p>
            <a:pPr marL="0" indent="0">
              <a:buNone/>
            </a:pPr>
            <a:r>
              <a:rPr lang="en-GB" dirty="0"/>
              <a:t>     - Big Lottery £10,000</a:t>
            </a:r>
          </a:p>
          <a:p>
            <a:pPr marL="0" indent="0">
              <a:buNone/>
            </a:pPr>
            <a:r>
              <a:rPr lang="en-GB" dirty="0"/>
              <a:t>     - </a:t>
            </a:r>
            <a:r>
              <a:rPr lang="en-GB" dirty="0" err="1"/>
              <a:t>Westmill</a:t>
            </a:r>
            <a:r>
              <a:rPr lang="en-GB" dirty="0"/>
              <a:t> Solar £5,000</a:t>
            </a:r>
          </a:p>
          <a:p>
            <a:pPr marL="0" indent="0">
              <a:buNone/>
            </a:pPr>
            <a:r>
              <a:rPr lang="en-GB" dirty="0"/>
              <a:t>     - Cranford House School £10,000</a:t>
            </a:r>
          </a:p>
          <a:p>
            <a:pPr marL="0" indent="0">
              <a:buNone/>
            </a:pPr>
            <a:r>
              <a:rPr lang="en-GB" dirty="0"/>
              <a:t>     - SODC £41,000</a:t>
            </a:r>
          </a:p>
          <a:p>
            <a:pPr marL="0" indent="0">
              <a:buNone/>
            </a:pPr>
            <a:r>
              <a:rPr lang="en-GB" dirty="0"/>
              <a:t>     - </a:t>
            </a:r>
            <a:r>
              <a:rPr lang="en-GB" dirty="0" err="1"/>
              <a:t>Fugro</a:t>
            </a:r>
            <a:r>
              <a:rPr lang="en-GB" dirty="0"/>
              <a:t> £2,000</a:t>
            </a:r>
          </a:p>
          <a:p>
            <a:r>
              <a:rPr lang="en-GB" dirty="0"/>
              <a:t>Outstanding issues</a:t>
            </a:r>
          </a:p>
          <a:p>
            <a:pPr marL="0" indent="0">
              <a:buNone/>
            </a:pPr>
            <a:r>
              <a:rPr lang="en-GB" dirty="0"/>
              <a:t>     - £12,000 CIL bid</a:t>
            </a:r>
          </a:p>
          <a:p>
            <a:pPr marL="0" indent="0">
              <a:buNone/>
            </a:pPr>
            <a:r>
              <a:rPr lang="en-GB" dirty="0"/>
              <a:t>     - SODC license</a:t>
            </a:r>
          </a:p>
          <a:p>
            <a:pPr marL="0" indent="0">
              <a:buNone/>
            </a:pPr>
            <a:r>
              <a:rPr lang="en-GB" dirty="0"/>
              <a:t>     - G99 approval</a:t>
            </a:r>
          </a:p>
          <a:p>
            <a:r>
              <a:rPr lang="en-GB" dirty="0"/>
              <a:t>Anticipated start date – mid September</a:t>
            </a:r>
          </a:p>
          <a:p>
            <a:r>
              <a:rPr lang="en-GB" dirty="0"/>
              <a:t>Further investigation – maximise use of lost 15,000 kwh pa to heat existing gas-fired boilers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2BD2E-BCF0-1B45-901B-43A1817E715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6A2C1-8C0F-004A-B2CE-8D9018AA97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4885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585</Words>
  <Application>Microsoft Office PowerPoint</Application>
  <PresentationFormat>Widescreen</PresentationFormat>
  <Paragraphs>164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Verdana</vt:lpstr>
      <vt:lpstr>1_Office Theme</vt:lpstr>
      <vt:lpstr>Energy efficiency measures </vt:lpstr>
      <vt:lpstr>Sports Park Background</vt:lpstr>
      <vt:lpstr>Recent Energy History</vt:lpstr>
      <vt:lpstr>Energy Crisis</vt:lpstr>
      <vt:lpstr>PowerPoint Presentation</vt:lpstr>
      <vt:lpstr>PowerPoint Presentation</vt:lpstr>
      <vt:lpstr>Solar/battery project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Retrofitting community buildings</dc:title>
  <dc:creator>Fieth, Jessie</dc:creator>
  <cp:lastModifiedBy>Fieth, Jessie</cp:lastModifiedBy>
  <cp:revision>31</cp:revision>
  <dcterms:created xsi:type="dcterms:W3CDTF">2023-05-22T10:53:10Z</dcterms:created>
  <dcterms:modified xsi:type="dcterms:W3CDTF">2023-07-14T08:55:29Z</dcterms:modified>
</cp:coreProperties>
</file>