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2" r:id="rId2"/>
    <p:sldId id="270" r:id="rId3"/>
    <p:sldId id="272" r:id="rId4"/>
    <p:sldId id="276" r:id="rId5"/>
    <p:sldId id="273" r:id="rId6"/>
    <p:sldId id="274" r:id="rId7"/>
    <p:sldId id="291" r:id="rId8"/>
    <p:sldId id="280" r:id="rId9"/>
    <p:sldId id="277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559"/>
    <a:srgbClr val="018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376" autoAdjust="0"/>
  </p:normalViewPr>
  <p:slideViewPr>
    <p:cSldViewPr snapToGrid="0">
      <p:cViewPr varScale="1">
        <p:scale>
          <a:sx n="75" d="100"/>
          <a:sy n="75" d="100"/>
        </p:scale>
        <p:origin x="18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816E-8B2D-4FD4-9AC2-4BEE5D206852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BCA0-B180-4849-8BDB-D55E86B0D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5BCA0-B180-4849-8BDB-D55E86B0DC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4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5BCA0-B180-4849-8BDB-D55E86B0DC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4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5BCA0-B180-4849-8BDB-D55E86B0DC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80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5BCA0-B180-4849-8BDB-D55E86B0DC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4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5BCA0-B180-4849-8BDB-D55E86B0DC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48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5BCA0-B180-4849-8BDB-D55E86B0DC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8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4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8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wcarbonhub.org/community-building-checklist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communityfirstoxon.org/community-halls-and-enterprise/community-hall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ergysolutionsoxfordshire.org/" TargetMode="External"/><Relationship Id="rId5" Type="http://schemas.openxmlformats.org/officeDocument/2006/relationships/hyperlink" Target="https://www.whitehorsedc.gov.uk/retrofitting/improving-the-energy-efficiency-of-community-buildings/" TargetMode="External"/><Relationship Id="rId4" Type="http://schemas.openxmlformats.org/officeDocument/2006/relationships/hyperlink" Target="https://www.southoxon.gov.uk/south-oxfordshire-district-council/tackling-the-climate-emergency/what-you-can-do-as-a-community/improving-the-energy-efficiency-of-community-building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limateaction@southandvale.gov.uk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hyperlink" Target="mailto:climateaction@southandvale.gov.uk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climateaction@southandvale.gov.uk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planningportal.co.uk/permission/common-projects/electric-vehicle-charging/electric-vehicle-charg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o.org.uk/community-car-sharing" TargetMode="External"/><Relationship Id="rId5" Type="http://schemas.openxmlformats.org/officeDocument/2006/relationships/hyperlink" Target="https://assets.publishing.service.gov.uk/government/uploads/system/uploads/attachment_data/file/739460/road-to-zero.pdf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gov.uk/guidance/workplace-charging-scheme-guidance-for-applican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mily.hamerton@southandvale.gov.uk" TargetMode="External"/><Relationship Id="rId5" Type="http://schemas.openxmlformats.org/officeDocument/2006/relationships/hyperlink" Target="https://outlook.office365.com/owa/calendar/TownandParishPlanningbookings@capitacouncilspartnership.onmicrosoft.com/bookings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thoxon.gov.uk/south-oxfordshire-district-council/community-support/grants/councillor-community-grants/#:~:text=Each%20South%20Oxfordshire%20district%20councillor,their%20ward%20area%2C%20budget%20permitting.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whitehorsedc.gov.uk/vale-of-white-horse-district-council/community-support/grants/climate-action-fun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hitehorsedc.gov.uk/vale-of-white-horse-district-council/community-support/infrastructure-to-support-communities-2/section-106-agreements/section-106-apply-for-funding/" TargetMode="External"/><Relationship Id="rId5" Type="http://schemas.openxmlformats.org/officeDocument/2006/relationships/hyperlink" Target="https://www.southoxon.gov.uk/south-oxfordshire-district-council/planning-and-development/infrastructure-to-support-our-communities/section-106-apply-for-funding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southoxon.gov.uk/south-oxfordshire-district-council/community-support/grants/capital-gra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023016" y="1696656"/>
            <a:ext cx="1658930" cy="1119778"/>
          </a:xfrm>
          <a:custGeom>
            <a:avLst/>
            <a:gdLst/>
            <a:ahLst/>
            <a:cxnLst/>
            <a:rect l="l" t="t" r="r" b="b"/>
            <a:pathLst>
              <a:path w="2488395" h="1679667">
                <a:moveTo>
                  <a:pt x="0" y="0"/>
                </a:moveTo>
                <a:lnTo>
                  <a:pt x="2488395" y="0"/>
                </a:lnTo>
                <a:lnTo>
                  <a:pt x="2488395" y="1679667"/>
                </a:lnTo>
                <a:lnTo>
                  <a:pt x="0" y="1679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8554" y="1478047"/>
            <a:ext cx="1658930" cy="1119778"/>
          </a:xfrm>
          <a:custGeom>
            <a:avLst/>
            <a:gdLst/>
            <a:ahLst/>
            <a:cxnLst/>
            <a:rect l="l" t="t" r="r" b="b"/>
            <a:pathLst>
              <a:path w="2488395" h="1679667">
                <a:moveTo>
                  <a:pt x="0" y="0"/>
                </a:moveTo>
                <a:lnTo>
                  <a:pt x="2488395" y="0"/>
                </a:lnTo>
                <a:lnTo>
                  <a:pt x="2488395" y="1679667"/>
                </a:lnTo>
                <a:lnTo>
                  <a:pt x="0" y="1679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06537">
            <a:off x="1229775" y="3034139"/>
            <a:ext cx="326959" cy="663876"/>
          </a:xfrm>
          <a:custGeom>
            <a:avLst/>
            <a:gdLst/>
            <a:ahLst/>
            <a:cxnLst/>
            <a:rect l="l" t="t" r="r" b="b"/>
            <a:pathLst>
              <a:path w="490438" h="995814">
                <a:moveTo>
                  <a:pt x="0" y="0"/>
                </a:moveTo>
                <a:lnTo>
                  <a:pt x="490438" y="0"/>
                </a:lnTo>
                <a:lnTo>
                  <a:pt x="490438" y="995814"/>
                </a:lnTo>
                <a:lnTo>
                  <a:pt x="0" y="9958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0802105" y="3131400"/>
            <a:ext cx="326959" cy="663876"/>
          </a:xfrm>
          <a:custGeom>
            <a:avLst/>
            <a:gdLst/>
            <a:ahLst/>
            <a:cxnLst/>
            <a:rect l="l" t="t" r="r" b="b"/>
            <a:pathLst>
              <a:path w="490438" h="995814">
                <a:moveTo>
                  <a:pt x="0" y="0"/>
                </a:moveTo>
                <a:lnTo>
                  <a:pt x="490439" y="0"/>
                </a:lnTo>
                <a:lnTo>
                  <a:pt x="490439" y="995814"/>
                </a:lnTo>
                <a:lnTo>
                  <a:pt x="0" y="9958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23864" y="483272"/>
            <a:ext cx="828695" cy="828695"/>
          </a:xfrm>
          <a:custGeom>
            <a:avLst/>
            <a:gdLst/>
            <a:ahLst/>
            <a:cxnLst/>
            <a:rect l="l" t="t" r="r" b="b"/>
            <a:pathLst>
              <a:path w="1243043" h="1243043">
                <a:moveTo>
                  <a:pt x="0" y="0"/>
                </a:moveTo>
                <a:lnTo>
                  <a:pt x="1243042" y="0"/>
                </a:lnTo>
                <a:lnTo>
                  <a:pt x="1243042" y="1243042"/>
                </a:lnTo>
                <a:lnTo>
                  <a:pt x="0" y="1243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303601-08A3-96D3-EC3E-657EAC8847F5}"/>
              </a:ext>
            </a:extLst>
          </p:cNvPr>
          <p:cNvGrpSpPr/>
          <p:nvPr/>
        </p:nvGrpSpPr>
        <p:grpSpPr>
          <a:xfrm>
            <a:off x="-1828800" y="4546601"/>
            <a:ext cx="16115353" cy="5382435"/>
            <a:chOff x="-2692253" y="6811826"/>
            <a:chExt cx="25569883" cy="8615127"/>
          </a:xfrm>
        </p:grpSpPr>
        <p:sp>
          <p:nvSpPr>
            <p:cNvPr id="4" name="Freeform 4"/>
            <p:cNvSpPr/>
            <p:nvPr/>
          </p:nvSpPr>
          <p:spPr>
            <a:xfrm>
              <a:off x="-2692253" y="8725364"/>
              <a:ext cx="20728074" cy="6143048"/>
            </a:xfrm>
            <a:custGeom>
              <a:avLst/>
              <a:gdLst/>
              <a:ahLst/>
              <a:cxnLst/>
              <a:rect l="l" t="t" r="r" b="b"/>
              <a:pathLst>
                <a:path w="20728074" h="6143048">
                  <a:moveTo>
                    <a:pt x="0" y="0"/>
                  </a:moveTo>
                  <a:lnTo>
                    <a:pt x="20728075" y="0"/>
                  </a:lnTo>
                  <a:lnTo>
                    <a:pt x="20728075" y="6143048"/>
                  </a:lnTo>
                  <a:lnTo>
                    <a:pt x="0" y="6143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0167CE-3576-7CF1-F1F6-8F17FDAEA6FA}"/>
                </a:ext>
              </a:extLst>
            </p:cNvPr>
            <p:cNvGrpSpPr/>
            <p:nvPr/>
          </p:nvGrpSpPr>
          <p:grpSpPr>
            <a:xfrm>
              <a:off x="-1097900" y="6811826"/>
              <a:ext cx="23975530" cy="8615127"/>
              <a:chOff x="-1097900" y="6811826"/>
              <a:chExt cx="23975530" cy="8615127"/>
            </a:xfrm>
          </p:grpSpPr>
          <p:sp>
            <p:nvSpPr>
              <p:cNvPr id="2" name="Freeform 2"/>
              <p:cNvSpPr/>
              <p:nvPr/>
            </p:nvSpPr>
            <p:spPr>
              <a:xfrm rot="10746940">
                <a:off x="-409763" y="8346120"/>
                <a:ext cx="23287393" cy="6901536"/>
              </a:xfrm>
              <a:custGeom>
                <a:avLst/>
                <a:gdLst/>
                <a:ahLst/>
                <a:cxnLst/>
                <a:rect l="l" t="t" r="r" b="b"/>
                <a:pathLst>
                  <a:path w="23287393" h="6901536">
                    <a:moveTo>
                      <a:pt x="0" y="0"/>
                    </a:moveTo>
                    <a:lnTo>
                      <a:pt x="23287393" y="0"/>
                    </a:lnTo>
                    <a:lnTo>
                      <a:pt x="23287393" y="6901536"/>
                    </a:lnTo>
                    <a:lnTo>
                      <a:pt x="0" y="69015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" name="Freeform 3"/>
              <p:cNvSpPr/>
              <p:nvPr/>
            </p:nvSpPr>
            <p:spPr>
              <a:xfrm>
                <a:off x="17174071" y="7098297"/>
                <a:ext cx="1768503" cy="2160003"/>
              </a:xfrm>
              <a:custGeom>
                <a:avLst/>
                <a:gdLst/>
                <a:ahLst/>
                <a:cxnLst/>
                <a:rect l="l" t="t" r="r" b="b"/>
                <a:pathLst>
                  <a:path w="1768503" h="2160003">
                    <a:moveTo>
                      <a:pt x="0" y="0"/>
                    </a:moveTo>
                    <a:lnTo>
                      <a:pt x="1768502" y="0"/>
                    </a:lnTo>
                    <a:lnTo>
                      <a:pt x="1768502" y="2160003"/>
                    </a:lnTo>
                    <a:lnTo>
                      <a:pt x="0" y="21600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4138187" y="7778228"/>
                <a:ext cx="991962" cy="1432437"/>
              </a:xfrm>
              <a:custGeom>
                <a:avLst/>
                <a:gdLst/>
                <a:ahLst/>
                <a:cxnLst/>
                <a:rect l="l" t="t" r="r" b="b"/>
                <a:pathLst>
                  <a:path w="991962" h="1432437">
                    <a:moveTo>
                      <a:pt x="0" y="0"/>
                    </a:moveTo>
                    <a:lnTo>
                      <a:pt x="991963" y="0"/>
                    </a:lnTo>
                    <a:lnTo>
                      <a:pt x="991963" y="1432437"/>
                    </a:lnTo>
                    <a:lnTo>
                      <a:pt x="0" y="14324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1097900" y="8077664"/>
                <a:ext cx="9599533" cy="6841849"/>
              </a:xfrm>
              <a:custGeom>
                <a:avLst/>
                <a:gdLst/>
                <a:ahLst/>
                <a:cxnLst/>
                <a:rect l="l" t="t" r="r" b="b"/>
                <a:pathLst>
                  <a:path w="9599533" h="6841849">
                    <a:moveTo>
                      <a:pt x="0" y="0"/>
                    </a:moveTo>
                    <a:lnTo>
                      <a:pt x="9599533" y="0"/>
                    </a:lnTo>
                    <a:lnTo>
                      <a:pt x="9599533" y="6841849"/>
                    </a:lnTo>
                    <a:lnTo>
                      <a:pt x="0" y="68418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2202495" y="7275721"/>
                <a:ext cx="1171079" cy="1508637"/>
              </a:xfrm>
              <a:custGeom>
                <a:avLst/>
                <a:gdLst/>
                <a:ahLst/>
                <a:cxnLst/>
                <a:rect l="l" t="t" r="r" b="b"/>
                <a:pathLst>
                  <a:path w="1171079" h="1508637">
                    <a:moveTo>
                      <a:pt x="0" y="0"/>
                    </a:moveTo>
                    <a:lnTo>
                      <a:pt x="1171080" y="0"/>
                    </a:lnTo>
                    <a:lnTo>
                      <a:pt x="1171080" y="1508636"/>
                    </a:lnTo>
                    <a:lnTo>
                      <a:pt x="0" y="15086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820174" y="7275721"/>
                <a:ext cx="1429433" cy="1508637"/>
              </a:xfrm>
              <a:custGeom>
                <a:avLst/>
                <a:gdLst/>
                <a:ahLst/>
                <a:cxnLst/>
                <a:rect l="l" t="t" r="r" b="b"/>
                <a:pathLst>
                  <a:path w="1429433" h="1508637">
                    <a:moveTo>
                      <a:pt x="0" y="0"/>
                    </a:moveTo>
                    <a:lnTo>
                      <a:pt x="1429434" y="0"/>
                    </a:lnTo>
                    <a:lnTo>
                      <a:pt x="1429434" y="1508636"/>
                    </a:lnTo>
                    <a:lnTo>
                      <a:pt x="0" y="15086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461635" y="7778228"/>
                <a:ext cx="2664130" cy="2960144"/>
              </a:xfrm>
              <a:custGeom>
                <a:avLst/>
                <a:gdLst/>
                <a:ahLst/>
                <a:cxnLst/>
                <a:rect l="l" t="t" r="r" b="b"/>
                <a:pathLst>
                  <a:path w="2664130" h="2960144">
                    <a:moveTo>
                      <a:pt x="0" y="0"/>
                    </a:moveTo>
                    <a:lnTo>
                      <a:pt x="2664130" y="0"/>
                    </a:lnTo>
                    <a:lnTo>
                      <a:pt x="2664130" y="2960144"/>
                    </a:lnTo>
                    <a:lnTo>
                      <a:pt x="0" y="29601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4510218" y="6811826"/>
                <a:ext cx="1768503" cy="2160003"/>
              </a:xfrm>
              <a:custGeom>
                <a:avLst/>
                <a:gdLst/>
                <a:ahLst/>
                <a:cxnLst/>
                <a:rect l="l" t="t" r="r" b="b"/>
                <a:pathLst>
                  <a:path w="1768503" h="2160003">
                    <a:moveTo>
                      <a:pt x="0" y="0"/>
                    </a:moveTo>
                    <a:lnTo>
                      <a:pt x="1768503" y="0"/>
                    </a:lnTo>
                    <a:lnTo>
                      <a:pt x="1768503" y="2160003"/>
                    </a:lnTo>
                    <a:lnTo>
                      <a:pt x="0" y="21600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2723152" y="8585104"/>
                <a:ext cx="9599533" cy="6841849"/>
              </a:xfrm>
              <a:custGeom>
                <a:avLst/>
                <a:gdLst/>
                <a:ahLst/>
                <a:cxnLst/>
                <a:rect l="l" t="t" r="r" b="b"/>
                <a:pathLst>
                  <a:path w="9599533" h="6841849">
                    <a:moveTo>
                      <a:pt x="0" y="0"/>
                    </a:moveTo>
                    <a:lnTo>
                      <a:pt x="9599533" y="0"/>
                    </a:lnTo>
                    <a:lnTo>
                      <a:pt x="9599533" y="6841849"/>
                    </a:lnTo>
                    <a:lnTo>
                      <a:pt x="0" y="68418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3146225" y="8494446"/>
                <a:ext cx="991962" cy="1432437"/>
              </a:xfrm>
              <a:custGeom>
                <a:avLst/>
                <a:gdLst/>
                <a:ahLst/>
                <a:cxnLst/>
                <a:rect l="l" t="t" r="r" b="b"/>
                <a:pathLst>
                  <a:path w="991962" h="1432437">
                    <a:moveTo>
                      <a:pt x="0" y="0"/>
                    </a:moveTo>
                    <a:lnTo>
                      <a:pt x="991962" y="0"/>
                    </a:lnTo>
                    <a:lnTo>
                      <a:pt x="991962" y="1432437"/>
                    </a:lnTo>
                    <a:lnTo>
                      <a:pt x="0" y="14324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D633BA9-7BEA-3FFF-5DA4-0DBB1F670E20}"/>
              </a:ext>
            </a:extLst>
          </p:cNvPr>
          <p:cNvSpPr txBox="1"/>
          <p:nvPr/>
        </p:nvSpPr>
        <p:spPr>
          <a:xfrm>
            <a:off x="2762564" y="2529523"/>
            <a:ext cx="6666872" cy="1798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2E4559"/>
                </a:solidFill>
                <a:latin typeface="Now Bold"/>
              </a:rPr>
              <a:t>Jessie Fieth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2E4559"/>
                </a:solidFill>
                <a:latin typeface="Now Bold"/>
              </a:rPr>
              <a:t>Senior Climate Action Officer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2E4559"/>
                </a:solidFill>
                <a:latin typeface="Now Bold"/>
              </a:rPr>
              <a:t>South Oxfordshire and Vale of White Horse District Council</a:t>
            </a:r>
          </a:p>
        </p:txBody>
      </p:sp>
    </p:spTree>
    <p:extLst>
      <p:ext uri="{BB962C8B-B14F-4D97-AF65-F5344CB8AC3E}">
        <p14:creationId xmlns:p14="http://schemas.microsoft.com/office/powerpoint/2010/main" val="119466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2E4559"/>
                </a:solidFill>
                <a:latin typeface="Now Bold"/>
                <a:ea typeface="+mn-ea"/>
                <a:cs typeface="+mn-cs"/>
              </a:rPr>
              <a:t>Do you lease your building?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3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8D279D2-AB29-D4A9-316E-B50194611650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Before getting started, check whether you own your community building. 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If you lease it (even for a long time), you must check that the alterations/improvements you are proposing comply with the lease terms. 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If you need to get the landlord’s consent, make sure you seek this as early as possible. You may need to have the improvements formally approved by way of a legal document (a licence).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If in any doubt, get in touch with your landlord.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42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2E4559"/>
                </a:solidFill>
                <a:latin typeface="Now Bold"/>
                <a:ea typeface="+mn-ea"/>
                <a:cs typeface="+mn-cs"/>
              </a:rPr>
              <a:t>Agenda for this evening 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18:00	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Welcome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	Dominic Lamb, Climate and Biodiversity Team Leader, South Oxfordshire and Vale of White Horse District Councils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18:05	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Support from the district councils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	Jessie Fieth, Senior Climate Action Officer, South Oxfordshire and Vale of White Horse District Councils </a:t>
            </a:r>
          </a:p>
          <a:p>
            <a:pPr marL="68580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18:15	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Renewable energy and community buildings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	Michael </a:t>
            </a:r>
            <a:r>
              <a:rPr lang="en-GB" sz="7200" dirty="0" err="1">
                <a:solidFill>
                  <a:srgbClr val="2E4559"/>
                </a:solidFill>
                <a:latin typeface="Now Bold"/>
              </a:rPr>
              <a:t>Elsvelt</a:t>
            </a:r>
            <a:r>
              <a:rPr lang="en-GB" sz="7200" dirty="0">
                <a:solidFill>
                  <a:srgbClr val="2E4559"/>
                </a:solidFill>
                <a:latin typeface="Now Bold"/>
              </a:rPr>
              <a:t>, Environmental Information Exchange, Oxford Brookes University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18:25	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Case study: Retrofitting the Wallingford Sports Trust building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	John Atkins, Co-Chairman, Wallingford Sports Trust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18:35	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Case study: Installing solar panels at the Harwellian Club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	Debbie Greenfield and Chris Warwick, Harwellian Club Executive Committee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18:45	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Q&amp;A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7200" dirty="0">
                <a:solidFill>
                  <a:srgbClr val="2E4559"/>
                </a:solidFill>
                <a:latin typeface="Now Bold"/>
              </a:rPr>
              <a:t>19:00	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End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17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2E4559"/>
                </a:solidFill>
                <a:latin typeface="Now Bold"/>
                <a:ea typeface="+mn-ea"/>
                <a:cs typeface="+mn-cs"/>
              </a:rPr>
              <a:t>New briefing document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79EBF7-D2B2-F474-82BE-D1C55B19A547}"/>
              </a:ext>
            </a:extLst>
          </p:cNvPr>
          <p:cNvSpPr txBox="1">
            <a:spLocks/>
          </p:cNvSpPr>
          <p:nvPr/>
        </p:nvSpPr>
        <p:spPr>
          <a:xfrm>
            <a:off x="157782" y="1485265"/>
            <a:ext cx="5481018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3500" dirty="0">
                <a:solidFill>
                  <a:srgbClr val="2E4559"/>
                </a:solidFill>
                <a:latin typeface="Now Bold"/>
              </a:rPr>
              <a:t>Provides information on retrofitting support, advice and funding available</a:t>
            </a:r>
          </a:p>
          <a:p>
            <a:pPr>
              <a:lnSpc>
                <a:spcPct val="120000"/>
              </a:lnSpc>
            </a:pPr>
            <a:r>
              <a:rPr lang="en-GB" sz="3500" dirty="0">
                <a:solidFill>
                  <a:srgbClr val="2E4559"/>
                </a:solidFill>
                <a:latin typeface="Now Bold"/>
              </a:rPr>
              <a:t>To help councils and groups to help residents in your areas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00FF4-04C4-96E6-B4FC-CEB42A6AA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683" y="1230029"/>
            <a:ext cx="6484317" cy="91824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416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2E4559"/>
                </a:solidFill>
                <a:latin typeface="Now Bold"/>
                <a:ea typeface="+mn-ea"/>
                <a:cs typeface="+mn-cs"/>
              </a:rPr>
              <a:t>Sources of information and support 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GB" sz="6700" dirty="0">
                <a:solidFill>
                  <a:srgbClr val="2E4559"/>
                </a:solidFill>
                <a:latin typeface="Now Bold"/>
              </a:rPr>
              <a:t>Information on the district council websites (</a:t>
            </a:r>
            <a:r>
              <a:rPr lang="en-GB" sz="6700" b="1" dirty="0">
                <a:solidFill>
                  <a:srgbClr val="2E4559"/>
                </a:solidFill>
                <a:latin typeface="Now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Oxfordshire</a:t>
            </a:r>
            <a:r>
              <a:rPr lang="en-GB" sz="6700" b="1" dirty="0">
                <a:solidFill>
                  <a:srgbClr val="2E4559"/>
                </a:solidFill>
                <a:latin typeface="Now Bold"/>
              </a:rPr>
              <a:t> </a:t>
            </a:r>
            <a:r>
              <a:rPr lang="en-GB" sz="6700" dirty="0">
                <a:solidFill>
                  <a:srgbClr val="2E4559"/>
                </a:solidFill>
                <a:latin typeface="Now Bold"/>
              </a:rPr>
              <a:t>and </a:t>
            </a:r>
            <a:r>
              <a:rPr lang="en-GB" sz="6700" b="1" dirty="0">
                <a:solidFill>
                  <a:srgbClr val="2E4559"/>
                </a:solidFill>
                <a:latin typeface="Now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 of White Horse</a:t>
            </a:r>
            <a:r>
              <a:rPr lang="en-GB" sz="6700" dirty="0">
                <a:solidFill>
                  <a:srgbClr val="2E4559"/>
                </a:solidFill>
                <a:latin typeface="Now Bold"/>
              </a:rPr>
              <a:t>) </a:t>
            </a:r>
          </a:p>
          <a:p>
            <a:pPr>
              <a:lnSpc>
                <a:spcPct val="170000"/>
              </a:lnSpc>
            </a:pPr>
            <a:r>
              <a:rPr lang="en-GB" sz="6700" b="1" dirty="0">
                <a:solidFill>
                  <a:srgbClr val="2E4559"/>
                </a:solidFill>
                <a:latin typeface="Now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Solutions Oxfordshire</a:t>
            </a:r>
            <a:r>
              <a:rPr lang="en-GB" sz="6700" b="1" dirty="0">
                <a:solidFill>
                  <a:srgbClr val="2E4559"/>
                </a:solidFill>
                <a:latin typeface="Now Bold"/>
              </a:rPr>
              <a:t> </a:t>
            </a:r>
            <a:r>
              <a:rPr lang="en-GB" sz="6700" dirty="0">
                <a:solidFill>
                  <a:srgbClr val="2E4559"/>
                </a:solidFill>
                <a:latin typeface="Now Bold"/>
              </a:rPr>
              <a:t>supports businesses and community groups in Oxfordshire to save energy in their buildings. </a:t>
            </a:r>
          </a:p>
          <a:p>
            <a:pPr>
              <a:lnSpc>
                <a:spcPct val="170000"/>
              </a:lnSpc>
            </a:pPr>
            <a:r>
              <a:rPr lang="en-GB" sz="6700" dirty="0">
                <a:solidFill>
                  <a:srgbClr val="2E4559"/>
                </a:solidFill>
                <a:latin typeface="Now Bold"/>
              </a:rPr>
              <a:t>Community First Oxfordshire’s </a:t>
            </a:r>
            <a:r>
              <a:rPr lang="en-GB" sz="6700" b="1" dirty="0">
                <a:solidFill>
                  <a:srgbClr val="2E4559"/>
                </a:solidFill>
                <a:latin typeface="Now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Hall Affiliation Scheme </a:t>
            </a:r>
            <a:r>
              <a:rPr lang="en-GB" sz="6700" dirty="0">
                <a:solidFill>
                  <a:srgbClr val="2E4559"/>
                </a:solidFill>
                <a:latin typeface="Now Bold"/>
              </a:rPr>
              <a:t>offers advice to community halls on a wide range of topics including refurbishment and energy efficiency. </a:t>
            </a:r>
          </a:p>
          <a:p>
            <a:pPr>
              <a:lnSpc>
                <a:spcPct val="170000"/>
              </a:lnSpc>
            </a:pPr>
            <a:r>
              <a:rPr lang="en-GB" sz="6700" dirty="0">
                <a:solidFill>
                  <a:srgbClr val="2E4559"/>
                </a:solidFill>
                <a:latin typeface="Now Bold"/>
              </a:rPr>
              <a:t>Low Carbon Hub’s </a:t>
            </a:r>
            <a:r>
              <a:rPr lang="en-GB" sz="6800" b="1" dirty="0">
                <a:solidFill>
                  <a:srgbClr val="2E4559"/>
                </a:solidFill>
                <a:latin typeface="Now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Building Checklist</a:t>
            </a:r>
            <a:r>
              <a:rPr lang="en-GB" sz="6800" dirty="0">
                <a:solidFill>
                  <a:srgbClr val="2E4559"/>
                </a:solidFill>
                <a:latin typeface="Now Bold"/>
              </a:rPr>
              <a:t> offers tips and resources.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2E4559"/>
                </a:solidFill>
                <a:latin typeface="Now Bold"/>
                <a:ea typeface="+mn-ea"/>
                <a:cs typeface="+mn-cs"/>
              </a:rPr>
              <a:t>Carbon emissions calculator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2E4559"/>
                </a:solidFill>
                <a:latin typeface="Now Bold"/>
              </a:rPr>
              <a:t>For town &amp; parish councils </a:t>
            </a:r>
          </a:p>
          <a:p>
            <a:r>
              <a:rPr lang="en-GB" sz="2800" dirty="0">
                <a:solidFill>
                  <a:srgbClr val="2E4559"/>
                </a:solidFill>
                <a:latin typeface="Now Bold"/>
              </a:rPr>
              <a:t>Calculates annual carbon emissions of organisation</a:t>
            </a:r>
          </a:p>
          <a:p>
            <a:r>
              <a:rPr lang="en-GB" sz="2800" dirty="0">
                <a:solidFill>
                  <a:srgbClr val="2E4559"/>
                </a:solidFill>
                <a:latin typeface="Now Bold"/>
              </a:rPr>
              <a:t>Source of carbon emissions are likely to be: </a:t>
            </a:r>
          </a:p>
          <a:p>
            <a:pPr marL="990600" lvl="1" indent="-457200">
              <a:buFont typeface="Courier New" panose="02070309020205020404" pitchFamily="49" charset="0"/>
              <a:buChar char="o"/>
            </a:pPr>
            <a:r>
              <a:rPr lang="en-GB" sz="2534" dirty="0">
                <a:solidFill>
                  <a:srgbClr val="2E4559"/>
                </a:solidFill>
                <a:latin typeface="Now Bold"/>
              </a:rPr>
              <a:t>Lighting and heating for buildings </a:t>
            </a:r>
          </a:p>
          <a:p>
            <a:pPr marL="990600" lvl="1" indent="-457200">
              <a:buFont typeface="Courier New" panose="02070309020205020404" pitchFamily="49" charset="0"/>
              <a:buChar char="o"/>
            </a:pPr>
            <a:r>
              <a:rPr lang="en-GB" sz="2534" dirty="0">
                <a:solidFill>
                  <a:srgbClr val="2E4559"/>
                </a:solidFill>
                <a:latin typeface="Now Bold"/>
              </a:rPr>
              <a:t>Mowing equipment </a:t>
            </a:r>
          </a:p>
          <a:p>
            <a:pPr marL="990600" lvl="1" indent="-457200">
              <a:buFont typeface="Courier New" panose="02070309020205020404" pitchFamily="49" charset="0"/>
              <a:buChar char="o"/>
            </a:pPr>
            <a:r>
              <a:rPr lang="en-GB" sz="2534" dirty="0">
                <a:solidFill>
                  <a:srgbClr val="2E4559"/>
                </a:solidFill>
                <a:latin typeface="Now Bold"/>
              </a:rPr>
              <a:t>Pool cars  </a:t>
            </a:r>
          </a:p>
          <a:p>
            <a:r>
              <a:rPr lang="en-GB" sz="2800" dirty="0">
                <a:solidFill>
                  <a:srgbClr val="2E4559"/>
                </a:solidFill>
                <a:latin typeface="Now Bold"/>
              </a:rPr>
              <a:t>Use information from energy bills and fuel receipts </a:t>
            </a:r>
          </a:p>
          <a:p>
            <a:r>
              <a:rPr lang="en-GB" sz="2800" dirty="0">
                <a:solidFill>
                  <a:srgbClr val="2E4559"/>
                </a:solidFill>
                <a:latin typeface="Now Bold"/>
              </a:rPr>
              <a:t>Suggest completing at end of each financial year</a:t>
            </a:r>
          </a:p>
          <a:p>
            <a:pPr marL="0" indent="0">
              <a:buNone/>
            </a:pPr>
            <a:endParaRPr lang="en-GB" sz="2800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2E4559"/>
                </a:solidFill>
                <a:latin typeface="Now Bold"/>
              </a:rPr>
              <a:t>Contact: </a:t>
            </a:r>
            <a:r>
              <a:rPr lang="en-GB" sz="2800" b="1" dirty="0">
                <a:solidFill>
                  <a:srgbClr val="2E4559"/>
                </a:solidFill>
                <a:latin typeface="Now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climateaction@southandvale.gov.uk</a:t>
            </a:r>
            <a:endParaRPr lang="en-GB" sz="2800" b="1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53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2E4559"/>
                </a:solidFill>
                <a:latin typeface="Now Bold"/>
                <a:ea typeface="+mn-ea"/>
                <a:cs typeface="+mn-cs"/>
              </a:rPr>
              <a:t>Loaning thermal cameras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Town &amp; Parish Councils and community groups can borrow a thermal imaging camera from the district council. 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Thermal imaging cameras can visually show where heat is leaking out of buildings. 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October to March only</a:t>
            </a:r>
          </a:p>
          <a:p>
            <a:pPr marL="0" indent="0">
              <a:buNone/>
            </a:pPr>
            <a:endParaRPr lang="en-GB" sz="2800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2E4559"/>
                </a:solidFill>
                <a:latin typeface="Now Bold"/>
              </a:rPr>
              <a:t>Contact: </a:t>
            </a:r>
            <a:r>
              <a:rPr lang="en-GB" sz="2800" b="1" dirty="0">
                <a:solidFill>
                  <a:srgbClr val="2E4559"/>
                </a:solidFill>
                <a:latin typeface="Now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climateaction@southandvale.gov.uk</a:t>
            </a:r>
            <a:endParaRPr lang="en-GB" sz="2800" b="1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 descr="A house with a temperature&#10;&#10;Description automatically generated">
            <a:extLst>
              <a:ext uri="{FF2B5EF4-FFF2-40B4-BE49-F238E27FC236}">
                <a16:creationId xmlns:a16="http://schemas.microsoft.com/office/drawing/2014/main" id="{8C9A838D-18C6-041B-A99E-59648FE42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16" y="3052370"/>
            <a:ext cx="3582583" cy="35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4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j-ea"/>
                <a:cs typeface="+mj-cs"/>
              </a:rPr>
              <a:t>Electric Vehicles (EVs)  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3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786B7-168A-70A1-FD05-4B2C1DF38809}"/>
              </a:ext>
            </a:extLst>
          </p:cNvPr>
          <p:cNvSpPr txBox="1"/>
          <p:nvPr/>
        </p:nvSpPr>
        <p:spPr>
          <a:xfrm>
            <a:off x="125174" y="1248863"/>
            <a:ext cx="1187643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The Government’s </a:t>
            </a:r>
            <a:r>
              <a:rPr lang="en-GB" sz="2000" b="1" dirty="0">
                <a:solidFill>
                  <a:srgbClr val="2E4559"/>
                </a:solidFill>
                <a:latin typeface="Now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Road to Zero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 strategy restricts the sale of fossil-fuelled cars from 2030.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2E4559"/>
                </a:solidFill>
                <a:latin typeface="Now Bold"/>
              </a:rPr>
              <a:t>Adding a EV charge point at a community building would provide valuable community service, opens up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charging opportunities to those without off-street parking.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EV Car Clubs – community buildings could be a host/enabler. Collaborative Mobility UK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CoMoUK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) has published </a:t>
            </a:r>
            <a:r>
              <a:rPr lang="en-GB" sz="2000" b="1" dirty="0">
                <a:solidFill>
                  <a:srgbClr val="2E4559"/>
                </a:solidFill>
                <a:latin typeface="Now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on setting up community car club</a:t>
            </a:r>
            <a:r>
              <a:rPr lang="en-GB" sz="2000" dirty="0">
                <a:solidFill>
                  <a:srgbClr val="2E4559"/>
                </a:solidFill>
                <a:latin typeface="Now Bold"/>
              </a:rPr>
              <a:t>.</a:t>
            </a:r>
            <a:r>
              <a:rPr lang="en-GB" sz="2000" b="1" dirty="0">
                <a:solidFill>
                  <a:srgbClr val="2E4559"/>
                </a:solidFill>
                <a:latin typeface="Now Bold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srgbClr val="2E4559"/>
              </a:solidFill>
              <a:latin typeface="Now Bold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For information about planning permission for EV chargers, please visit the </a:t>
            </a:r>
            <a:r>
              <a:rPr lang="en-GB" sz="2000" b="1" dirty="0">
                <a:solidFill>
                  <a:srgbClr val="2E4559"/>
                </a:solidFill>
                <a:latin typeface="Now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Planning Portal webpage on electric vehicle charging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Opportunities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Oxfordshire Local Electric Vehicle Infrastructure (LEVI) Government funding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– future plans to support installation of EV chargers in communities. To register interest for your site, please email </a:t>
            </a:r>
            <a:r>
              <a:rPr lang="en-GB" sz="2000" b="1" dirty="0">
                <a:solidFill>
                  <a:srgbClr val="2E4559"/>
                </a:solidFill>
                <a:latin typeface="Now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climateaction@southandvale.gov.uk</a:t>
            </a:r>
            <a:r>
              <a:rPr lang="en-GB" sz="2000" dirty="0">
                <a:solidFill>
                  <a:srgbClr val="2E4559"/>
                </a:solidFill>
                <a:latin typeface="Now Bold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Government Workplace Charging Scheme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- provides support towards the upfront costs of the purchase and installation of EV chargepoints. </a:t>
            </a:r>
            <a:r>
              <a:rPr kumimoji="0" lang="en-GB" sz="2000" b="0" i="0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Chargepoints must be for staff or fleet, however you can allow local residents to use the chargepoints outside of office hours.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The </a:t>
            </a:r>
            <a:r>
              <a:rPr lang="en-GB" sz="2000" b="1" dirty="0">
                <a:solidFill>
                  <a:srgbClr val="2E4559"/>
                </a:solidFill>
                <a:latin typeface="Now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applicants</a:t>
            </a:r>
            <a:r>
              <a:rPr lang="en-GB" sz="2000" b="1" dirty="0">
                <a:solidFill>
                  <a:srgbClr val="2E4559"/>
                </a:solidFill>
                <a:latin typeface="Now Bold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</a:rPr>
              <a:t>provides further details.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82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2E4559"/>
                </a:solidFill>
                <a:latin typeface="Now Bold"/>
                <a:ea typeface="+mn-ea"/>
                <a:cs typeface="+mn-cs"/>
              </a:rPr>
              <a:t>Planning surgeries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3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9333281-A601-9A68-3CA0-DB8395D37E1B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The planning team holds monthly surgeries for members of town and parish councils to discuss general planning queries. 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Next meetings:</a:t>
            </a:r>
          </a:p>
          <a:p>
            <a:pPr marL="809625" lvl="1" indent="-504825">
              <a:buFont typeface="Courier New" panose="02070309020205020404" pitchFamily="49" charset="0"/>
              <a:buChar char="o"/>
            </a:pPr>
            <a:r>
              <a:rPr lang="en-GB" sz="2668" dirty="0">
                <a:solidFill>
                  <a:srgbClr val="2E4559"/>
                </a:solidFill>
                <a:latin typeface="Now Bold"/>
              </a:rPr>
              <a:t>South Oxfordshire - Friday 4</a:t>
            </a:r>
            <a:r>
              <a:rPr lang="en-GB" sz="2668" baseline="30000" dirty="0">
                <a:solidFill>
                  <a:srgbClr val="2E4559"/>
                </a:solidFill>
                <a:latin typeface="Now Bold"/>
              </a:rPr>
              <a:t>th</a:t>
            </a:r>
            <a:r>
              <a:rPr lang="en-GB" sz="2668" dirty="0">
                <a:solidFill>
                  <a:srgbClr val="2E4559"/>
                </a:solidFill>
                <a:latin typeface="Now Bold"/>
              </a:rPr>
              <a:t> August</a:t>
            </a:r>
          </a:p>
          <a:p>
            <a:pPr marL="809625" lvl="1" indent="-504825">
              <a:buFont typeface="Courier New" panose="02070309020205020404" pitchFamily="49" charset="0"/>
              <a:buChar char="o"/>
            </a:pPr>
            <a:r>
              <a:rPr lang="en-GB" sz="2668" dirty="0">
                <a:solidFill>
                  <a:srgbClr val="2E4559"/>
                </a:solidFill>
                <a:latin typeface="Now Bold"/>
              </a:rPr>
              <a:t>Vale of White Horse – Friday 18</a:t>
            </a:r>
            <a:r>
              <a:rPr lang="en-GB" sz="2668" baseline="30000" dirty="0">
                <a:solidFill>
                  <a:srgbClr val="2E4559"/>
                </a:solidFill>
                <a:latin typeface="Now Bold"/>
              </a:rPr>
              <a:t>th</a:t>
            </a:r>
            <a:r>
              <a:rPr lang="en-GB" sz="2668" dirty="0">
                <a:solidFill>
                  <a:srgbClr val="2E4559"/>
                </a:solidFill>
                <a:latin typeface="Now Bold"/>
              </a:rPr>
              <a:t> August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You can book a 15-minute online meeting through </a:t>
            </a:r>
            <a:r>
              <a:rPr lang="en-GB" sz="3200" b="1" dirty="0">
                <a:solidFill>
                  <a:srgbClr val="2E4559"/>
                </a:solidFill>
                <a:latin typeface="Now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r>
              <a:rPr lang="en-GB" sz="3200" dirty="0">
                <a:solidFill>
                  <a:srgbClr val="2E4559"/>
                </a:solidFill>
                <a:latin typeface="Now Bold"/>
              </a:rPr>
              <a:t>. </a:t>
            </a:r>
          </a:p>
          <a:p>
            <a:pPr marL="0" indent="0">
              <a:buNone/>
            </a:pPr>
            <a:endParaRPr lang="en-GB" sz="3200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2E4559"/>
                </a:solidFill>
                <a:latin typeface="Now Bold"/>
              </a:rPr>
              <a:t>If there are any questions, please contact Emily </a:t>
            </a:r>
            <a:r>
              <a:rPr lang="en-GB" sz="3200" dirty="0" err="1">
                <a:solidFill>
                  <a:srgbClr val="2E4559"/>
                </a:solidFill>
                <a:latin typeface="Now Bold"/>
              </a:rPr>
              <a:t>Hamerton</a:t>
            </a:r>
            <a:r>
              <a:rPr lang="en-GB" sz="3200" dirty="0">
                <a:solidFill>
                  <a:srgbClr val="2E4559"/>
                </a:solidFill>
                <a:latin typeface="Now Bold"/>
              </a:rPr>
              <a:t>: </a:t>
            </a:r>
            <a:r>
              <a:rPr lang="en-GB" sz="3200" b="1" dirty="0">
                <a:solidFill>
                  <a:srgbClr val="2E4559"/>
                </a:solidFill>
                <a:latin typeface="Now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emily.hamerton@southandvale.gov.uk</a:t>
            </a:r>
            <a:r>
              <a:rPr lang="en-GB" sz="3200" b="1" dirty="0">
                <a:solidFill>
                  <a:srgbClr val="2E4559"/>
                </a:solidFill>
                <a:latin typeface="Now Bold"/>
              </a:rPr>
              <a:t> </a:t>
            </a:r>
          </a:p>
          <a:p>
            <a:pPr marL="0" indent="0">
              <a:buNone/>
            </a:pPr>
            <a:endParaRPr lang="en-GB" sz="2800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9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2E4559"/>
                </a:solidFill>
                <a:latin typeface="Now Bold"/>
                <a:ea typeface="+mn-ea"/>
                <a:cs typeface="+mn-cs"/>
              </a:rPr>
              <a:t>Funding opportunities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3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68B88FD-158C-6612-C027-CA3A77E39937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S106/CIL funding (information for </a:t>
            </a:r>
            <a:r>
              <a:rPr lang="en-GB" sz="3200" b="1" dirty="0">
                <a:solidFill>
                  <a:srgbClr val="2E4559"/>
                </a:solidFill>
                <a:latin typeface="Now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Oxfordshire</a:t>
            </a:r>
            <a:r>
              <a:rPr lang="en-GB" sz="3200" b="1" dirty="0">
                <a:solidFill>
                  <a:srgbClr val="2E4559"/>
                </a:solidFill>
                <a:latin typeface="Now Bold"/>
              </a:rPr>
              <a:t> </a:t>
            </a:r>
            <a:r>
              <a:rPr lang="en-GB" sz="3200" dirty="0">
                <a:solidFill>
                  <a:srgbClr val="2E4559"/>
                </a:solidFill>
                <a:latin typeface="Now Bold"/>
              </a:rPr>
              <a:t>and </a:t>
            </a:r>
            <a:r>
              <a:rPr lang="en-GB" sz="3200" b="1" dirty="0">
                <a:solidFill>
                  <a:srgbClr val="2E4559"/>
                </a:solidFill>
                <a:latin typeface="Now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 of White Horse</a:t>
            </a:r>
            <a:r>
              <a:rPr lang="en-GB" sz="3200" dirty="0">
                <a:solidFill>
                  <a:srgbClr val="2E4559"/>
                </a:solidFill>
                <a:latin typeface="Now Bold"/>
              </a:rPr>
              <a:t>) 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District Council’s community grants</a:t>
            </a:r>
          </a:p>
          <a:p>
            <a:pPr marL="622300" lvl="1" indent="-3175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2E4559"/>
                </a:solidFill>
                <a:latin typeface="Now Bold"/>
              </a:rPr>
              <a:t>Vale of White Horse </a:t>
            </a:r>
            <a:r>
              <a:rPr lang="en-GB" sz="2800" b="1" dirty="0">
                <a:solidFill>
                  <a:srgbClr val="2E4559"/>
                </a:solidFill>
                <a:latin typeface="Now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Action Fund</a:t>
            </a:r>
            <a:r>
              <a:rPr lang="en-GB" sz="2800" b="1" dirty="0">
                <a:solidFill>
                  <a:srgbClr val="2E4559"/>
                </a:solidFill>
                <a:latin typeface="Now Bold"/>
              </a:rPr>
              <a:t> </a:t>
            </a:r>
            <a:r>
              <a:rPr lang="en-GB" sz="2800" dirty="0">
                <a:solidFill>
                  <a:srgbClr val="2E4559"/>
                </a:solidFill>
                <a:latin typeface="Now Bold"/>
              </a:rPr>
              <a:t>– </a:t>
            </a:r>
            <a:r>
              <a:rPr lang="en-GB" sz="2800" b="1" dirty="0">
                <a:solidFill>
                  <a:srgbClr val="2E4559"/>
                </a:solidFill>
                <a:latin typeface="Now Bold"/>
              </a:rPr>
              <a:t>closing Friday 14 July, midday</a:t>
            </a:r>
          </a:p>
          <a:p>
            <a:pPr marL="622300" lvl="1" indent="-3175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2E4559"/>
                </a:solidFill>
                <a:latin typeface="Now Bold"/>
              </a:rPr>
              <a:t>South Oxfordshire </a:t>
            </a:r>
            <a:r>
              <a:rPr lang="en-GB" sz="2800" b="1" dirty="0">
                <a:solidFill>
                  <a:srgbClr val="2E4559"/>
                </a:solidFill>
                <a:latin typeface="Now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councillor community grant scheme</a:t>
            </a:r>
            <a:r>
              <a:rPr lang="en-GB" sz="2800" b="1" dirty="0">
                <a:solidFill>
                  <a:srgbClr val="2E4559"/>
                </a:solidFill>
                <a:latin typeface="Now Bold"/>
              </a:rPr>
              <a:t> </a:t>
            </a:r>
            <a:r>
              <a:rPr lang="en-GB" sz="2800" dirty="0">
                <a:solidFill>
                  <a:srgbClr val="2E4559"/>
                </a:solidFill>
                <a:latin typeface="Now Bold"/>
              </a:rPr>
              <a:t>– </a:t>
            </a:r>
            <a:r>
              <a:rPr lang="en-GB" sz="2800" b="1" dirty="0">
                <a:solidFill>
                  <a:srgbClr val="2E4559"/>
                </a:solidFill>
                <a:latin typeface="Now Bold"/>
              </a:rPr>
              <a:t>currently open</a:t>
            </a:r>
          </a:p>
          <a:p>
            <a:pPr marL="622300" lvl="1" indent="-3175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2E4559"/>
                </a:solidFill>
                <a:latin typeface="Now Bold"/>
              </a:rPr>
              <a:t>South Oxfordshire </a:t>
            </a:r>
            <a:r>
              <a:rPr lang="en-GB" sz="2800" b="1" dirty="0">
                <a:solidFill>
                  <a:srgbClr val="2E4559"/>
                </a:solidFill>
                <a:latin typeface="Now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capital grant scheme</a:t>
            </a:r>
            <a:r>
              <a:rPr lang="en-GB" sz="2800" dirty="0">
                <a:solidFill>
                  <a:srgbClr val="2E4559"/>
                </a:solidFill>
                <a:latin typeface="Now Bold"/>
              </a:rPr>
              <a:t> – expected to open Sept 2023</a:t>
            </a:r>
          </a:p>
          <a:p>
            <a:r>
              <a:rPr lang="en-GB" sz="3200" dirty="0">
                <a:solidFill>
                  <a:srgbClr val="2E4559"/>
                </a:solidFill>
                <a:latin typeface="Now Bold"/>
              </a:rPr>
              <a:t>Other grants e.g. Westmill Solar, Big Lottery, People’s Postcode Lottery and Rural Community Building Loan Fund </a:t>
            </a:r>
          </a:p>
          <a:p>
            <a:endParaRPr lang="en-GB" sz="2800" dirty="0">
              <a:solidFill>
                <a:srgbClr val="2E4559"/>
              </a:solidFill>
              <a:latin typeface="Now Bold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33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777</Words>
  <Application>Microsoft Office PowerPoint</Application>
  <PresentationFormat>Widescreen</PresentationFormat>
  <Paragraphs>87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Retrofitting community buildings</dc:title>
  <dc:creator>Fieth, Jessie</dc:creator>
  <cp:lastModifiedBy>Fieth, Jessie</cp:lastModifiedBy>
  <cp:revision>31</cp:revision>
  <dcterms:created xsi:type="dcterms:W3CDTF">2023-05-22T10:53:10Z</dcterms:created>
  <dcterms:modified xsi:type="dcterms:W3CDTF">2023-07-14T08:52:28Z</dcterms:modified>
</cp:coreProperties>
</file>