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92" r:id="rId2"/>
    <p:sldId id="261" r:id="rId3"/>
    <p:sldId id="293" r:id="rId4"/>
    <p:sldId id="294" r:id="rId5"/>
    <p:sldId id="295" r:id="rId6"/>
    <p:sldId id="296" r:id="rId7"/>
    <p:sldId id="262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559"/>
    <a:srgbClr val="018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376" autoAdjust="0"/>
  </p:normalViewPr>
  <p:slideViewPr>
    <p:cSldViewPr snapToGrid="0">
      <p:cViewPr varScale="1">
        <p:scale>
          <a:sx n="75" d="100"/>
          <a:sy n="75" d="100"/>
        </p:scale>
        <p:origin x="18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816E-8B2D-4FD4-9AC2-4BEE5D206852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BCA0-B180-4849-8BDB-D55E86B0D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8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2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6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4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89D7-0CCD-4CBB-8B97-6B6E1424001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0941-6755-43FB-A63D-FDCFB48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21C1-2059-41E2-B2B6-64642E457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58118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Energy efficiency in community buildings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5B0A3-AF58-485C-9C7A-FE318A7FA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60862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(The trouble with)</a:t>
            </a:r>
          </a:p>
        </p:txBody>
      </p:sp>
      <p:pic>
        <p:nvPicPr>
          <p:cNvPr id="4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BBAC9CBC-FC56-43EF-9E6D-291FDC51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3" y="4109564"/>
            <a:ext cx="3827454" cy="114823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0C2F901-6049-4FFA-ADF7-68D519DD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576" y="5510831"/>
            <a:ext cx="945954" cy="945954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4EA1E960-FBB2-4AF2-96FE-ED6B46E6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29" y="5603155"/>
            <a:ext cx="1923379" cy="7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6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24D5-C072-4988-B050-B38D09B2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Our work with communities</a:t>
            </a:r>
          </a:p>
        </p:txBody>
      </p:sp>
      <p:pic>
        <p:nvPicPr>
          <p:cNvPr id="4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58209695-4105-4112-B97D-DED11A57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64" y="6030353"/>
            <a:ext cx="2202976" cy="6608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E1D67D-F4BF-4007-AE8A-85C8B3CC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6"/>
            <a:ext cx="8244761" cy="5163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- Energy assessments of over 300 sites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3D9024-AE94-4748-89CE-F51571661D72}"/>
              </a:ext>
            </a:extLst>
          </p:cNvPr>
          <p:cNvSpPr txBox="1">
            <a:spLocks/>
          </p:cNvSpPr>
          <p:nvPr/>
        </p:nvSpPr>
        <p:spPr>
          <a:xfrm>
            <a:off x="2152650" y="2668491"/>
            <a:ext cx="8244761" cy="51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- Feedback most recent 75 sites: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157AC3-1518-463E-B678-BEB7AD3146F1}"/>
              </a:ext>
            </a:extLst>
          </p:cNvPr>
          <p:cNvSpPr txBox="1">
            <a:spLocks/>
          </p:cNvSpPr>
          <p:nvPr/>
        </p:nvSpPr>
        <p:spPr>
          <a:xfrm>
            <a:off x="2152650" y="3511356"/>
            <a:ext cx="8244761" cy="516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- 134.89 t of CO</a:t>
            </a:r>
            <a:r>
              <a:rPr lang="en-GB" baseline="-25000" dirty="0">
                <a:solidFill>
                  <a:prstClr val="black"/>
                </a:solidFill>
                <a:latin typeface="Arial Black" panose="020B0A04020102020204" pitchFamily="34" charset="0"/>
              </a:rPr>
              <a:t>2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e potential savings per year 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B68B36-CC32-4D17-B47B-357129ECA5F2}"/>
              </a:ext>
            </a:extLst>
          </p:cNvPr>
          <p:cNvSpPr txBox="1">
            <a:spLocks/>
          </p:cNvSpPr>
          <p:nvPr/>
        </p:nvSpPr>
        <p:spPr>
          <a:xfrm>
            <a:off x="2152650" y="4354221"/>
            <a:ext cx="8244761" cy="516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- 23.60 tonnes of CO</a:t>
            </a:r>
            <a:r>
              <a:rPr lang="en-GB" baseline="-25000" dirty="0">
                <a:solidFill>
                  <a:prstClr val="black"/>
                </a:solidFill>
                <a:latin typeface="Arial Black" panose="020B0A04020102020204" pitchFamily="34" charset="0"/>
              </a:rPr>
              <a:t>2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e savings per year (24) 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6E8799-1B2B-4BB0-A247-84F714557FA5}"/>
              </a:ext>
            </a:extLst>
          </p:cNvPr>
          <p:cNvSpPr txBox="1">
            <a:spLocks/>
          </p:cNvSpPr>
          <p:nvPr/>
        </p:nvSpPr>
        <p:spPr>
          <a:xfrm>
            <a:off x="2152650" y="5197086"/>
            <a:ext cx="8244762" cy="51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Heating is 65% recommended savings</a:t>
            </a:r>
          </a:p>
        </p:txBody>
      </p:sp>
    </p:spTree>
    <p:extLst>
      <p:ext uri="{BB962C8B-B14F-4D97-AF65-F5344CB8AC3E}">
        <p14:creationId xmlns:p14="http://schemas.microsoft.com/office/powerpoint/2010/main" val="42883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253F-216D-4E49-98C8-AA47230A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community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5BC-AFB2-4A84-9CCF-40D0DBBC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5163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- Provide a flexible space for users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9CE836-5210-47F6-901F-938F76BB24A3}"/>
              </a:ext>
            </a:extLst>
          </p:cNvPr>
          <p:cNvSpPr txBox="1">
            <a:spLocks/>
          </p:cNvSpPr>
          <p:nvPr/>
        </p:nvSpPr>
        <p:spPr>
          <a:xfrm>
            <a:off x="2152650" y="2668491"/>
            <a:ext cx="7886700" cy="516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Meet needs and expectations (comfort)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1EB5DA-ABFC-47AD-BB7B-DF7B7178E81F}"/>
              </a:ext>
            </a:extLst>
          </p:cNvPr>
          <p:cNvSpPr txBox="1">
            <a:spLocks/>
          </p:cNvSpPr>
          <p:nvPr/>
        </p:nvSpPr>
        <p:spPr>
          <a:xfrm>
            <a:off x="2152650" y="3511356"/>
            <a:ext cx="7886700" cy="51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Maintain the building for the future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10FF80-5CFE-4CB7-958C-28DD74211C19}"/>
              </a:ext>
            </a:extLst>
          </p:cNvPr>
          <p:cNvSpPr txBox="1">
            <a:spLocks/>
          </p:cNvSpPr>
          <p:nvPr/>
        </p:nvSpPr>
        <p:spPr>
          <a:xfrm>
            <a:off x="2152650" y="4354221"/>
            <a:ext cx="7886700" cy="51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Attract users (consume more energy)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5C327-904E-48C5-91EC-FD54B2E62003}"/>
              </a:ext>
            </a:extLst>
          </p:cNvPr>
          <p:cNvSpPr txBox="1">
            <a:spLocks/>
          </p:cNvSpPr>
          <p:nvPr/>
        </p:nvSpPr>
        <p:spPr>
          <a:xfrm>
            <a:off x="2152650" y="5197086"/>
            <a:ext cx="8244762" cy="516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Goal is improve efficiency per hour of use</a:t>
            </a:r>
          </a:p>
        </p:txBody>
      </p:sp>
      <p:pic>
        <p:nvPicPr>
          <p:cNvPr id="8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EFDA6513-6050-4DB9-BD34-E9A6EC6D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64" y="6030353"/>
            <a:ext cx="2202976" cy="6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BCC0-D8CB-45FA-8856-45E55471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66756"/>
            <a:ext cx="7886700" cy="7825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Energy monitoring</a:t>
            </a:r>
          </a:p>
        </p:txBody>
      </p:sp>
      <p:pic>
        <p:nvPicPr>
          <p:cNvPr id="4" name="Picture 3" descr="A picture containing indoor, person, yellow&#10;&#10;Description automatically generated">
            <a:extLst>
              <a:ext uri="{FF2B5EF4-FFF2-40B4-BE49-F238E27FC236}">
                <a16:creationId xmlns:a16="http://schemas.microsoft.com/office/drawing/2014/main" id="{EA443FDF-071E-45B9-9B43-70F415EE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8162"/>
            <a:ext cx="9181986" cy="5164867"/>
          </a:xfrm>
          <a:prstGeom prst="rect">
            <a:avLst/>
          </a:prstGeom>
        </p:spPr>
      </p:pic>
      <p:pic>
        <p:nvPicPr>
          <p:cNvPr id="5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532C837D-23BC-4BC1-82EF-CE868179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064" y="6030353"/>
            <a:ext cx="2202976" cy="6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0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EBF1-B93F-43F8-93E2-32C6D872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0559"/>
            <a:ext cx="7886700" cy="9038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Where is energy wasted?</a:t>
            </a:r>
          </a:p>
        </p:txBody>
      </p:sp>
      <p:pic>
        <p:nvPicPr>
          <p:cNvPr id="4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CF525EB8-BC5C-4D9F-AE15-83FFFC9F3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64" y="6030353"/>
            <a:ext cx="2202976" cy="660893"/>
          </a:xfrm>
          <a:prstGeom prst="rect">
            <a:avLst/>
          </a:prstGeom>
        </p:spPr>
      </p:pic>
      <p:pic>
        <p:nvPicPr>
          <p:cNvPr id="5" name="Picture 4" descr="A building with many windows&#10;&#10;Description automatically generated with low confidence">
            <a:extLst>
              <a:ext uri="{FF2B5EF4-FFF2-40B4-BE49-F238E27FC236}">
                <a16:creationId xmlns:a16="http://schemas.microsoft.com/office/drawing/2014/main" id="{34506D6D-97A3-4173-8CEA-11FCBAFF1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3A5C-F59C-43A1-9764-D77DEAEB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794"/>
            <a:ext cx="7886700" cy="803631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Range of issues</a:t>
            </a:r>
          </a:p>
        </p:txBody>
      </p:sp>
      <p:pic>
        <p:nvPicPr>
          <p:cNvPr id="4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75C2D8EC-88C5-4426-AF93-4779FBD7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64" y="6030353"/>
            <a:ext cx="2202976" cy="660893"/>
          </a:xfrm>
          <a:prstGeom prst="rect">
            <a:avLst/>
          </a:prstGeom>
        </p:spPr>
      </p:pic>
      <p:pic>
        <p:nvPicPr>
          <p:cNvPr id="5" name="Picture 4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CEA7325D-0CFB-43F8-99CB-FE4B9F845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912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A684-E518-4A5B-9026-9EB22C41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1192"/>
            <a:ext cx="7886700" cy="76387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Future proof?</a:t>
            </a:r>
          </a:p>
        </p:txBody>
      </p:sp>
      <p:pic>
        <p:nvPicPr>
          <p:cNvPr id="4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2FD0A642-C977-4A12-9B99-B5B0EE47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64" y="6030353"/>
            <a:ext cx="2202976" cy="660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1CC3F-651E-42E8-9C28-5D16C61A5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9" t="13809" r="21224" b="11451"/>
          <a:stretch/>
        </p:blipFill>
        <p:spPr>
          <a:xfrm>
            <a:off x="1838325" y="901389"/>
            <a:ext cx="8515350" cy="50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253F-216D-4E49-98C8-AA47230A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Holistic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5BC-AFB2-4A84-9CCF-40D0DBBC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516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- Funding opportunities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9CE836-5210-47F6-901F-938F76BB24A3}"/>
              </a:ext>
            </a:extLst>
          </p:cNvPr>
          <p:cNvSpPr txBox="1">
            <a:spLocks/>
          </p:cNvSpPr>
          <p:nvPr/>
        </p:nvSpPr>
        <p:spPr>
          <a:xfrm>
            <a:off x="2152650" y="2668491"/>
            <a:ext cx="7886700" cy="51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Technical &amp; contractor advice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1EB5DA-ABFC-47AD-BB7B-DF7B7178E81F}"/>
              </a:ext>
            </a:extLst>
          </p:cNvPr>
          <p:cNvSpPr txBox="1">
            <a:spLocks/>
          </p:cNvSpPr>
          <p:nvPr/>
        </p:nvSpPr>
        <p:spPr>
          <a:xfrm>
            <a:off x="2152650" y="3511356"/>
            <a:ext cx="7886700" cy="51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Follow up and updates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10FF80-5CFE-4CB7-958C-28DD74211C19}"/>
              </a:ext>
            </a:extLst>
          </p:cNvPr>
          <p:cNvSpPr txBox="1">
            <a:spLocks/>
          </p:cNvSpPr>
          <p:nvPr/>
        </p:nvSpPr>
        <p:spPr>
          <a:xfrm>
            <a:off x="2152650" y="4354221"/>
            <a:ext cx="7886700" cy="51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Energy assessments are available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5C327-904E-48C5-91EC-FD54B2E62003}"/>
              </a:ext>
            </a:extLst>
          </p:cNvPr>
          <p:cNvSpPr txBox="1">
            <a:spLocks/>
          </p:cNvSpPr>
          <p:nvPr/>
        </p:nvSpPr>
        <p:spPr>
          <a:xfrm>
            <a:off x="2152650" y="5197086"/>
            <a:ext cx="8244762" cy="51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- Check the Low Carbon Hub website</a:t>
            </a:r>
          </a:p>
        </p:txBody>
      </p:sp>
      <p:pic>
        <p:nvPicPr>
          <p:cNvPr id="8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EFDA6513-6050-4DB9-BD34-E9A6EC6D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64" y="6030353"/>
            <a:ext cx="2202976" cy="6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137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2_Office Theme</vt:lpstr>
      <vt:lpstr>Energy efficiency in community buildings</vt:lpstr>
      <vt:lpstr>Our work with communities</vt:lpstr>
      <vt:lpstr>The community challenge</vt:lpstr>
      <vt:lpstr>Energy monitoring</vt:lpstr>
      <vt:lpstr>Where is energy wasted?</vt:lpstr>
      <vt:lpstr>Range of issues</vt:lpstr>
      <vt:lpstr>Future proof?</vt:lpstr>
      <vt:lpstr>Holistic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Retrofitting community buildings</dc:title>
  <dc:creator>Fieth, Jessie</dc:creator>
  <cp:lastModifiedBy>Fieth, Jessie</cp:lastModifiedBy>
  <cp:revision>31</cp:revision>
  <dcterms:created xsi:type="dcterms:W3CDTF">2023-05-22T10:53:10Z</dcterms:created>
  <dcterms:modified xsi:type="dcterms:W3CDTF">2023-07-14T08:54:03Z</dcterms:modified>
</cp:coreProperties>
</file>