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82" r:id="rId2"/>
    <p:sldId id="276" r:id="rId3"/>
    <p:sldId id="283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559"/>
    <a:srgbClr val="018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376" autoAdjust="0"/>
  </p:normalViewPr>
  <p:slideViewPr>
    <p:cSldViewPr snapToGrid="0">
      <p:cViewPr>
        <p:scale>
          <a:sx n="100" d="100"/>
          <a:sy n="100" d="100"/>
        </p:scale>
        <p:origin x="912" y="-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816E-8B2D-4FD4-9AC2-4BEE5D20685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5BCA0-B180-4849-8BDB-D55E86B0D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7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5BCA0-B180-4849-8BDB-D55E86B0DC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84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5BCA0-B180-4849-8BDB-D55E86B0DC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01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5BCA0-B180-4849-8BDB-D55E86B0DC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44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2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1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4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8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6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0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8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hbh.org.uk/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www.cse.org.uk/my-community/community-retrof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hitehorsedc.gov.uk/vale-of-white-horse-district-council/action-on-climate-and-nature/what-you-can-do-to-help-tackle-climate-change/retrofitting-your-home/" TargetMode="External"/><Relationship Id="rId5" Type="http://schemas.openxmlformats.org/officeDocument/2006/relationships/hyperlink" Target="https://www.southoxon.gov.uk/south-oxfordshire-district-council/tackling-the-climate-emergency/what-can-you-do/retrofitting-your-home/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hyperlink" Target="https://cosyhomesoxfordshire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uthoxon.gov.uk/south-oxfordshire-district-council/community-support/grants/councillor-community-grants/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www.whitehorsedc.gov.uk/vale-of-white-horse-district-council/community-support/grants/climate-action-fun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hitehorsedc.gov.uk/vale-of-white-horse-district-council/community-support/grants/food-and-warmth-grant-scheme-2023/" TargetMode="External"/><Relationship Id="rId5" Type="http://schemas.openxmlformats.org/officeDocument/2006/relationships/hyperlink" Target="https://www.southoxon.gov.uk/south-oxfordshire-district-council/community-support/grants/food-and-warmth-grant-scheme-2023/#:~:text=%C2%A32%2C000%20%E2%80%93%20%C2%A35%2C000%20per,and%20warmth%20support%20to%20residents." TargetMode="External"/><Relationship Id="rId10" Type="http://schemas.openxmlformats.org/officeDocument/2006/relationships/hyperlink" Target="https://www.whitehorsedc.gov.uk/vale-of-white-horse-district-council/housing/help-with-improving-your-home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www.southoxon.gov.uk/south-oxfordshire-district-council/housing/help-with-improving-your-hom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hyperlink" Target="mailto:climateaction@southandvale.gov.uk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0023016" y="1696656"/>
            <a:ext cx="1658930" cy="1119778"/>
          </a:xfrm>
          <a:custGeom>
            <a:avLst/>
            <a:gdLst/>
            <a:ahLst/>
            <a:cxnLst/>
            <a:rect l="l" t="t" r="r" b="b"/>
            <a:pathLst>
              <a:path w="2488395" h="1679667">
                <a:moveTo>
                  <a:pt x="0" y="0"/>
                </a:moveTo>
                <a:lnTo>
                  <a:pt x="2488395" y="0"/>
                </a:lnTo>
                <a:lnTo>
                  <a:pt x="2488395" y="1679667"/>
                </a:lnTo>
                <a:lnTo>
                  <a:pt x="0" y="1679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8554" y="1478047"/>
            <a:ext cx="1658930" cy="1119778"/>
          </a:xfrm>
          <a:custGeom>
            <a:avLst/>
            <a:gdLst/>
            <a:ahLst/>
            <a:cxnLst/>
            <a:rect l="l" t="t" r="r" b="b"/>
            <a:pathLst>
              <a:path w="2488395" h="1679667">
                <a:moveTo>
                  <a:pt x="0" y="0"/>
                </a:moveTo>
                <a:lnTo>
                  <a:pt x="2488395" y="0"/>
                </a:lnTo>
                <a:lnTo>
                  <a:pt x="2488395" y="1679667"/>
                </a:lnTo>
                <a:lnTo>
                  <a:pt x="0" y="1679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006537">
            <a:off x="1229775" y="3034139"/>
            <a:ext cx="326959" cy="663876"/>
          </a:xfrm>
          <a:custGeom>
            <a:avLst/>
            <a:gdLst/>
            <a:ahLst/>
            <a:cxnLst/>
            <a:rect l="l" t="t" r="r" b="b"/>
            <a:pathLst>
              <a:path w="490438" h="995814">
                <a:moveTo>
                  <a:pt x="0" y="0"/>
                </a:moveTo>
                <a:lnTo>
                  <a:pt x="490438" y="0"/>
                </a:lnTo>
                <a:lnTo>
                  <a:pt x="490438" y="995814"/>
                </a:lnTo>
                <a:lnTo>
                  <a:pt x="0" y="9958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0802105" y="3131400"/>
            <a:ext cx="326959" cy="663876"/>
          </a:xfrm>
          <a:custGeom>
            <a:avLst/>
            <a:gdLst/>
            <a:ahLst/>
            <a:cxnLst/>
            <a:rect l="l" t="t" r="r" b="b"/>
            <a:pathLst>
              <a:path w="490438" h="995814">
                <a:moveTo>
                  <a:pt x="0" y="0"/>
                </a:moveTo>
                <a:lnTo>
                  <a:pt x="490439" y="0"/>
                </a:lnTo>
                <a:lnTo>
                  <a:pt x="490439" y="995814"/>
                </a:lnTo>
                <a:lnTo>
                  <a:pt x="0" y="9958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623864" y="483272"/>
            <a:ext cx="828695" cy="828695"/>
          </a:xfrm>
          <a:custGeom>
            <a:avLst/>
            <a:gdLst/>
            <a:ahLst/>
            <a:cxnLst/>
            <a:rect l="l" t="t" r="r" b="b"/>
            <a:pathLst>
              <a:path w="1243043" h="1243043">
                <a:moveTo>
                  <a:pt x="0" y="0"/>
                </a:moveTo>
                <a:lnTo>
                  <a:pt x="1243042" y="0"/>
                </a:lnTo>
                <a:lnTo>
                  <a:pt x="1243042" y="1243042"/>
                </a:lnTo>
                <a:lnTo>
                  <a:pt x="0" y="1243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7783" y="220618"/>
            <a:ext cx="1638127" cy="846204"/>
          </a:xfrm>
          <a:custGeom>
            <a:avLst/>
            <a:gdLst/>
            <a:ahLst/>
            <a:cxnLst/>
            <a:rect l="l" t="t" r="r" b="b"/>
            <a:pathLst>
              <a:path w="2457190" h="1269306">
                <a:moveTo>
                  <a:pt x="0" y="0"/>
                </a:moveTo>
                <a:lnTo>
                  <a:pt x="2457190" y="0"/>
                </a:lnTo>
                <a:lnTo>
                  <a:pt x="2457190" y="1269306"/>
                </a:lnTo>
                <a:lnTo>
                  <a:pt x="0" y="12693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2216" y="223047"/>
            <a:ext cx="1922002" cy="648386"/>
          </a:xfrm>
          <a:custGeom>
            <a:avLst/>
            <a:gdLst/>
            <a:ahLst/>
            <a:cxnLst/>
            <a:rect l="l" t="t" r="r" b="b"/>
            <a:pathLst>
              <a:path w="2883003" h="972579">
                <a:moveTo>
                  <a:pt x="0" y="0"/>
                </a:moveTo>
                <a:lnTo>
                  <a:pt x="2883003" y="0"/>
                </a:lnTo>
                <a:lnTo>
                  <a:pt x="2883003" y="972579"/>
                </a:lnTo>
                <a:lnTo>
                  <a:pt x="0" y="9725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303601-08A3-96D3-EC3E-657EAC8847F5}"/>
              </a:ext>
            </a:extLst>
          </p:cNvPr>
          <p:cNvGrpSpPr/>
          <p:nvPr/>
        </p:nvGrpSpPr>
        <p:grpSpPr>
          <a:xfrm>
            <a:off x="-1828800" y="4546601"/>
            <a:ext cx="16115353" cy="5382435"/>
            <a:chOff x="-2692253" y="6811826"/>
            <a:chExt cx="25569883" cy="8615127"/>
          </a:xfrm>
        </p:grpSpPr>
        <p:sp>
          <p:nvSpPr>
            <p:cNvPr id="4" name="Freeform 4"/>
            <p:cNvSpPr/>
            <p:nvPr/>
          </p:nvSpPr>
          <p:spPr>
            <a:xfrm>
              <a:off x="-2692253" y="8725364"/>
              <a:ext cx="20728074" cy="6143048"/>
            </a:xfrm>
            <a:custGeom>
              <a:avLst/>
              <a:gdLst/>
              <a:ahLst/>
              <a:cxnLst/>
              <a:rect l="l" t="t" r="r" b="b"/>
              <a:pathLst>
                <a:path w="20728074" h="6143048">
                  <a:moveTo>
                    <a:pt x="0" y="0"/>
                  </a:moveTo>
                  <a:lnTo>
                    <a:pt x="20728075" y="0"/>
                  </a:lnTo>
                  <a:lnTo>
                    <a:pt x="20728075" y="6143048"/>
                  </a:lnTo>
                  <a:lnTo>
                    <a:pt x="0" y="6143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0167CE-3576-7CF1-F1F6-8F17FDAEA6FA}"/>
                </a:ext>
              </a:extLst>
            </p:cNvPr>
            <p:cNvGrpSpPr/>
            <p:nvPr/>
          </p:nvGrpSpPr>
          <p:grpSpPr>
            <a:xfrm>
              <a:off x="-1097900" y="6811826"/>
              <a:ext cx="23975530" cy="8615127"/>
              <a:chOff x="-1097900" y="6811826"/>
              <a:chExt cx="23975530" cy="8615127"/>
            </a:xfrm>
          </p:grpSpPr>
          <p:sp>
            <p:nvSpPr>
              <p:cNvPr id="2" name="Freeform 2"/>
              <p:cNvSpPr/>
              <p:nvPr/>
            </p:nvSpPr>
            <p:spPr>
              <a:xfrm rot="10746940">
                <a:off x="-409763" y="8346120"/>
                <a:ext cx="23287393" cy="6901536"/>
              </a:xfrm>
              <a:custGeom>
                <a:avLst/>
                <a:gdLst/>
                <a:ahLst/>
                <a:cxnLst/>
                <a:rect l="l" t="t" r="r" b="b"/>
                <a:pathLst>
                  <a:path w="23287393" h="6901536">
                    <a:moveTo>
                      <a:pt x="0" y="0"/>
                    </a:moveTo>
                    <a:lnTo>
                      <a:pt x="23287393" y="0"/>
                    </a:lnTo>
                    <a:lnTo>
                      <a:pt x="23287393" y="6901536"/>
                    </a:lnTo>
                    <a:lnTo>
                      <a:pt x="0" y="69015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" name="Freeform 3"/>
              <p:cNvSpPr/>
              <p:nvPr/>
            </p:nvSpPr>
            <p:spPr>
              <a:xfrm>
                <a:off x="17174071" y="7098297"/>
                <a:ext cx="1768503" cy="2160003"/>
              </a:xfrm>
              <a:custGeom>
                <a:avLst/>
                <a:gdLst/>
                <a:ahLst/>
                <a:cxnLst/>
                <a:rect l="l" t="t" r="r" b="b"/>
                <a:pathLst>
                  <a:path w="1768503" h="2160003">
                    <a:moveTo>
                      <a:pt x="0" y="0"/>
                    </a:moveTo>
                    <a:lnTo>
                      <a:pt x="1768502" y="0"/>
                    </a:lnTo>
                    <a:lnTo>
                      <a:pt x="1768502" y="2160003"/>
                    </a:lnTo>
                    <a:lnTo>
                      <a:pt x="0" y="21600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4138187" y="7778228"/>
                <a:ext cx="991962" cy="1432437"/>
              </a:xfrm>
              <a:custGeom>
                <a:avLst/>
                <a:gdLst/>
                <a:ahLst/>
                <a:cxnLst/>
                <a:rect l="l" t="t" r="r" b="b"/>
                <a:pathLst>
                  <a:path w="991962" h="1432437">
                    <a:moveTo>
                      <a:pt x="0" y="0"/>
                    </a:moveTo>
                    <a:lnTo>
                      <a:pt x="991963" y="0"/>
                    </a:lnTo>
                    <a:lnTo>
                      <a:pt x="991963" y="1432437"/>
                    </a:lnTo>
                    <a:lnTo>
                      <a:pt x="0" y="14324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-1097900" y="8077664"/>
                <a:ext cx="9599533" cy="6841849"/>
              </a:xfrm>
              <a:custGeom>
                <a:avLst/>
                <a:gdLst/>
                <a:ahLst/>
                <a:cxnLst/>
                <a:rect l="l" t="t" r="r" b="b"/>
                <a:pathLst>
                  <a:path w="9599533" h="6841849">
                    <a:moveTo>
                      <a:pt x="0" y="0"/>
                    </a:moveTo>
                    <a:lnTo>
                      <a:pt x="9599533" y="0"/>
                    </a:lnTo>
                    <a:lnTo>
                      <a:pt x="9599533" y="6841849"/>
                    </a:lnTo>
                    <a:lnTo>
                      <a:pt x="0" y="684184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2202495" y="7275721"/>
                <a:ext cx="1171079" cy="1508637"/>
              </a:xfrm>
              <a:custGeom>
                <a:avLst/>
                <a:gdLst/>
                <a:ahLst/>
                <a:cxnLst/>
                <a:rect l="l" t="t" r="r" b="b"/>
                <a:pathLst>
                  <a:path w="1171079" h="1508637">
                    <a:moveTo>
                      <a:pt x="0" y="0"/>
                    </a:moveTo>
                    <a:lnTo>
                      <a:pt x="1171080" y="0"/>
                    </a:lnTo>
                    <a:lnTo>
                      <a:pt x="1171080" y="1508636"/>
                    </a:lnTo>
                    <a:lnTo>
                      <a:pt x="0" y="15086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820174" y="7275721"/>
                <a:ext cx="1429433" cy="1508637"/>
              </a:xfrm>
              <a:custGeom>
                <a:avLst/>
                <a:gdLst/>
                <a:ahLst/>
                <a:cxnLst/>
                <a:rect l="l" t="t" r="r" b="b"/>
                <a:pathLst>
                  <a:path w="1429433" h="1508637">
                    <a:moveTo>
                      <a:pt x="0" y="0"/>
                    </a:moveTo>
                    <a:lnTo>
                      <a:pt x="1429434" y="0"/>
                    </a:lnTo>
                    <a:lnTo>
                      <a:pt x="1429434" y="1508636"/>
                    </a:lnTo>
                    <a:lnTo>
                      <a:pt x="0" y="15086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-461635" y="7778228"/>
                <a:ext cx="2664130" cy="2960144"/>
              </a:xfrm>
              <a:custGeom>
                <a:avLst/>
                <a:gdLst/>
                <a:ahLst/>
                <a:cxnLst/>
                <a:rect l="l" t="t" r="r" b="b"/>
                <a:pathLst>
                  <a:path w="2664130" h="2960144">
                    <a:moveTo>
                      <a:pt x="0" y="0"/>
                    </a:moveTo>
                    <a:lnTo>
                      <a:pt x="2664130" y="0"/>
                    </a:lnTo>
                    <a:lnTo>
                      <a:pt x="2664130" y="2960144"/>
                    </a:lnTo>
                    <a:lnTo>
                      <a:pt x="0" y="296014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14510218" y="6811826"/>
                <a:ext cx="1768503" cy="2160003"/>
              </a:xfrm>
              <a:custGeom>
                <a:avLst/>
                <a:gdLst/>
                <a:ahLst/>
                <a:cxnLst/>
                <a:rect l="l" t="t" r="r" b="b"/>
                <a:pathLst>
                  <a:path w="1768503" h="2160003">
                    <a:moveTo>
                      <a:pt x="0" y="0"/>
                    </a:moveTo>
                    <a:lnTo>
                      <a:pt x="1768503" y="0"/>
                    </a:lnTo>
                    <a:lnTo>
                      <a:pt x="1768503" y="2160003"/>
                    </a:lnTo>
                    <a:lnTo>
                      <a:pt x="0" y="21600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12723152" y="8585104"/>
                <a:ext cx="9599533" cy="6841849"/>
              </a:xfrm>
              <a:custGeom>
                <a:avLst/>
                <a:gdLst/>
                <a:ahLst/>
                <a:cxnLst/>
                <a:rect l="l" t="t" r="r" b="b"/>
                <a:pathLst>
                  <a:path w="9599533" h="6841849">
                    <a:moveTo>
                      <a:pt x="0" y="0"/>
                    </a:moveTo>
                    <a:lnTo>
                      <a:pt x="9599533" y="0"/>
                    </a:lnTo>
                    <a:lnTo>
                      <a:pt x="9599533" y="6841849"/>
                    </a:lnTo>
                    <a:lnTo>
                      <a:pt x="0" y="684184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3146225" y="8494446"/>
                <a:ext cx="991962" cy="1432437"/>
              </a:xfrm>
              <a:custGeom>
                <a:avLst/>
                <a:gdLst/>
                <a:ahLst/>
                <a:cxnLst/>
                <a:rect l="l" t="t" r="r" b="b"/>
                <a:pathLst>
                  <a:path w="991962" h="1432437">
                    <a:moveTo>
                      <a:pt x="0" y="0"/>
                    </a:moveTo>
                    <a:lnTo>
                      <a:pt x="991962" y="0"/>
                    </a:lnTo>
                    <a:lnTo>
                      <a:pt x="991962" y="1432437"/>
                    </a:lnTo>
                    <a:lnTo>
                      <a:pt x="0" y="14324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D633BA9-7BEA-3FFF-5DA4-0DBB1F670E20}"/>
              </a:ext>
            </a:extLst>
          </p:cNvPr>
          <p:cNvSpPr txBox="1"/>
          <p:nvPr/>
        </p:nvSpPr>
        <p:spPr>
          <a:xfrm>
            <a:off x="2762564" y="2529523"/>
            <a:ext cx="6666872" cy="1798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2E4559"/>
                </a:solidFill>
                <a:latin typeface="Now Bold"/>
              </a:rPr>
              <a:t>Jessie Fieth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2E4559"/>
                </a:solidFill>
                <a:latin typeface="Now Bold"/>
              </a:rPr>
              <a:t>Senior Climate Action Officer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2E4559"/>
                </a:solidFill>
                <a:latin typeface="Now Bold"/>
              </a:rPr>
              <a:t>South Oxfordshire and Vale of White Horse District Council</a:t>
            </a:r>
          </a:p>
        </p:txBody>
      </p:sp>
    </p:spTree>
    <p:extLst>
      <p:ext uri="{BB962C8B-B14F-4D97-AF65-F5344CB8AC3E}">
        <p14:creationId xmlns:p14="http://schemas.microsoft.com/office/powerpoint/2010/main" val="119466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57783" y="220618"/>
            <a:ext cx="1638127" cy="846204"/>
          </a:xfrm>
          <a:custGeom>
            <a:avLst/>
            <a:gdLst/>
            <a:ahLst/>
            <a:cxnLst/>
            <a:rect l="l" t="t" r="r" b="b"/>
            <a:pathLst>
              <a:path w="2457190" h="1269306">
                <a:moveTo>
                  <a:pt x="0" y="0"/>
                </a:moveTo>
                <a:lnTo>
                  <a:pt x="2457190" y="0"/>
                </a:lnTo>
                <a:lnTo>
                  <a:pt x="2457190" y="1269306"/>
                </a:lnTo>
                <a:lnTo>
                  <a:pt x="0" y="1269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2216" y="223047"/>
            <a:ext cx="1922002" cy="648386"/>
          </a:xfrm>
          <a:custGeom>
            <a:avLst/>
            <a:gdLst/>
            <a:ahLst/>
            <a:cxnLst/>
            <a:rect l="l" t="t" r="r" b="b"/>
            <a:pathLst>
              <a:path w="2883003" h="972579">
                <a:moveTo>
                  <a:pt x="0" y="0"/>
                </a:moveTo>
                <a:lnTo>
                  <a:pt x="2883003" y="0"/>
                </a:lnTo>
                <a:lnTo>
                  <a:pt x="2883003" y="972579"/>
                </a:lnTo>
                <a:lnTo>
                  <a:pt x="0" y="972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C178DFE-02F1-F694-731A-878D00502091}"/>
              </a:ext>
            </a:extLst>
          </p:cNvPr>
          <p:cNvSpPr txBox="1">
            <a:spLocks/>
          </p:cNvSpPr>
          <p:nvPr/>
        </p:nvSpPr>
        <p:spPr>
          <a:xfrm>
            <a:off x="622300" y="365125"/>
            <a:ext cx="1094740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j-ea"/>
                <a:cs typeface="+mj-cs"/>
              </a:rPr>
              <a:t>Sources of information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C78111E3-B9EA-7783-AADF-6399D9B32389}"/>
              </a:ext>
            </a:extLst>
          </p:cNvPr>
          <p:cNvSpPr txBox="1">
            <a:spLocks/>
          </p:cNvSpPr>
          <p:nvPr/>
        </p:nvSpPr>
        <p:spPr>
          <a:xfrm>
            <a:off x="157782" y="1358265"/>
            <a:ext cx="4927601" cy="5276688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marR="0" lvl="0" indent="-449263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 Oxfordshire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 of White Horse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district council’s retrofitting webpages  </a:t>
            </a:r>
          </a:p>
          <a:p>
            <a:pPr marL="449263" marR="0" lvl="0" indent="-449263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CSE’s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retrofit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webpage</a:t>
            </a:r>
          </a:p>
          <a:p>
            <a:pPr marL="449263" marR="0" lvl="0" indent="-449263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Better Housing Better Health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E4559"/>
              </a:solidFill>
              <a:effectLst/>
              <a:uLnTx/>
              <a:uFillTx/>
              <a:latin typeface="Now Bold"/>
              <a:ea typeface="+mn-ea"/>
              <a:cs typeface="+mn-cs"/>
            </a:endParaRPr>
          </a:p>
          <a:p>
            <a:pPr marL="449263" marR="0" lvl="0" indent="-449263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Cosy Homes Oxfordshire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E4559"/>
              </a:solidFill>
              <a:effectLst/>
              <a:uLnTx/>
              <a:uFillTx/>
              <a:latin typeface="Now Bold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73693-7330-B2B4-0182-84F05C041A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4671" y="1066822"/>
            <a:ext cx="6484317" cy="918248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708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57783" y="220618"/>
            <a:ext cx="1638127" cy="846204"/>
          </a:xfrm>
          <a:custGeom>
            <a:avLst/>
            <a:gdLst/>
            <a:ahLst/>
            <a:cxnLst/>
            <a:rect l="l" t="t" r="r" b="b"/>
            <a:pathLst>
              <a:path w="2457190" h="1269306">
                <a:moveTo>
                  <a:pt x="0" y="0"/>
                </a:moveTo>
                <a:lnTo>
                  <a:pt x="2457190" y="0"/>
                </a:lnTo>
                <a:lnTo>
                  <a:pt x="2457190" y="1269306"/>
                </a:lnTo>
                <a:lnTo>
                  <a:pt x="0" y="1269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2216" y="223047"/>
            <a:ext cx="1922002" cy="648386"/>
          </a:xfrm>
          <a:custGeom>
            <a:avLst/>
            <a:gdLst/>
            <a:ahLst/>
            <a:cxnLst/>
            <a:rect l="l" t="t" r="r" b="b"/>
            <a:pathLst>
              <a:path w="2883003" h="972579">
                <a:moveTo>
                  <a:pt x="0" y="0"/>
                </a:moveTo>
                <a:lnTo>
                  <a:pt x="2883003" y="0"/>
                </a:lnTo>
                <a:lnTo>
                  <a:pt x="2883003" y="972579"/>
                </a:lnTo>
                <a:lnTo>
                  <a:pt x="0" y="972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C178DFE-02F1-F694-731A-878D00502091}"/>
              </a:ext>
            </a:extLst>
          </p:cNvPr>
          <p:cNvSpPr txBox="1">
            <a:spLocks/>
          </p:cNvSpPr>
          <p:nvPr/>
        </p:nvSpPr>
        <p:spPr>
          <a:xfrm>
            <a:off x="622300" y="365125"/>
            <a:ext cx="1094740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j-ea"/>
                <a:cs typeface="+mj-cs"/>
              </a:rPr>
              <a:t>Funding available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2E4559"/>
              </a:solidFill>
              <a:effectLst/>
              <a:uLnTx/>
              <a:uFillTx/>
              <a:latin typeface="Now Bold"/>
              <a:ea typeface="+mj-ea"/>
              <a:cs typeface="+mj-cs"/>
            </a:endParaRP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C78111E3-B9EA-7783-AADF-6399D9B32389}"/>
              </a:ext>
            </a:extLst>
          </p:cNvPr>
          <p:cNvSpPr txBox="1">
            <a:spLocks/>
          </p:cNvSpPr>
          <p:nvPr/>
        </p:nvSpPr>
        <p:spPr>
          <a:xfrm>
            <a:off x="157782" y="1358265"/>
            <a:ext cx="11876435" cy="527668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Grants for residents: </a:t>
            </a:r>
          </a:p>
          <a:p>
            <a:pPr marL="808052" marR="0" lvl="1" indent="-541338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Home Upgrade Grant</a:t>
            </a:r>
          </a:p>
          <a:p>
            <a:pPr marL="808052" marR="0" lvl="1" indent="-541338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Boiler Upgrade Scheme</a:t>
            </a:r>
          </a:p>
          <a:p>
            <a:pPr marL="808052" marR="0" lvl="1" indent="-541338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Others available via Better Housing Better Health (ECO4 funding, Fuel Poverty Grant, Warm Homes Grant) </a:t>
            </a:r>
          </a:p>
          <a:p>
            <a:pPr marL="266714" marR="0" lvl="1" indent="0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2E4559"/>
              </a:solidFill>
              <a:effectLst/>
              <a:uLnTx/>
              <a:uFillTx/>
              <a:latin typeface="Now Bold"/>
              <a:ea typeface="+mn-ea"/>
              <a:cs typeface="+mn-cs"/>
            </a:endParaRPr>
          </a:p>
          <a:p>
            <a:pPr marL="0" marR="0" lvl="1" indent="0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For supporting organisations: </a:t>
            </a:r>
          </a:p>
          <a:p>
            <a:pPr marL="803275" marR="0" lvl="1" indent="-536575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Food and Warmth grant scheme (</a:t>
            </a:r>
            <a:r>
              <a:rPr lang="en-GB" sz="7200" b="1" dirty="0">
                <a:solidFill>
                  <a:srgbClr val="2E4559"/>
                </a:solidFill>
                <a:latin typeface="Now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for South Oxfordshire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, </a:t>
            </a:r>
            <a:r>
              <a:rPr lang="en-GB" sz="7200" b="1" dirty="0">
                <a:solidFill>
                  <a:srgbClr val="2E4559"/>
                </a:solidFill>
                <a:latin typeface="Now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for Vale of White Horse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) – closes 27 November </a:t>
            </a:r>
          </a:p>
          <a:p>
            <a:pPr marL="803275" marR="0" lvl="1" indent="-536575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7200" b="1" dirty="0">
                <a:solidFill>
                  <a:srgbClr val="2E4559"/>
                </a:solidFill>
                <a:latin typeface="Now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 Action Fund</a:t>
            </a:r>
            <a:r>
              <a:rPr lang="en-GB" sz="7200" b="1" dirty="0">
                <a:solidFill>
                  <a:srgbClr val="2E4559"/>
                </a:solidFill>
                <a:latin typeface="Now Bold"/>
              </a:rPr>
              <a:t> 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– currently closed, will reopen in 2024 [Vale of White Horse only]</a:t>
            </a:r>
          </a:p>
          <a:p>
            <a:pPr marL="803275" marR="0" lvl="1" indent="-536575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7200" b="1" dirty="0">
                <a:solidFill>
                  <a:srgbClr val="2E4559"/>
                </a:solidFill>
                <a:latin typeface="Now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Councillor Community Grant Scheme</a:t>
            </a:r>
            <a:r>
              <a:rPr lang="en-GB" sz="7200" b="1" dirty="0">
                <a:solidFill>
                  <a:srgbClr val="2E4559"/>
                </a:solidFill>
                <a:latin typeface="Now Bold"/>
              </a:rPr>
              <a:t> 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– closes 1 December [South Oxfordshire only] </a:t>
            </a:r>
          </a:p>
          <a:p>
            <a:pPr marL="266714" marR="0" lvl="1" indent="0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2E4559"/>
              </a:solidFill>
              <a:effectLst/>
              <a:uLnTx/>
              <a:uFillTx/>
              <a:latin typeface="Now Bold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Please keep an eye on 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the district council websites for updates - </a:t>
            </a: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 Oxfordshire</a:t>
            </a: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 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and </a:t>
            </a: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 of White Horse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. </a:t>
            </a:r>
          </a:p>
          <a:p>
            <a:pPr marL="0" marR="0" lvl="0" indent="0" algn="l" defTabSz="60963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6700" b="0" i="0" u="none" strike="noStrike" kern="1200" cap="none" spc="0" normalizeH="0" baseline="0" noProof="0" dirty="0">
              <a:ln>
                <a:noFill/>
              </a:ln>
              <a:solidFill>
                <a:srgbClr val="2E4559"/>
              </a:solidFill>
              <a:effectLst/>
              <a:uLnTx/>
              <a:uFillTx/>
              <a:latin typeface="Now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32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57783" y="220618"/>
            <a:ext cx="1638127" cy="846204"/>
          </a:xfrm>
          <a:custGeom>
            <a:avLst/>
            <a:gdLst/>
            <a:ahLst/>
            <a:cxnLst/>
            <a:rect l="l" t="t" r="r" b="b"/>
            <a:pathLst>
              <a:path w="2457190" h="1269306">
                <a:moveTo>
                  <a:pt x="0" y="0"/>
                </a:moveTo>
                <a:lnTo>
                  <a:pt x="2457190" y="0"/>
                </a:lnTo>
                <a:lnTo>
                  <a:pt x="2457190" y="1269306"/>
                </a:lnTo>
                <a:lnTo>
                  <a:pt x="0" y="1269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2216" y="223047"/>
            <a:ext cx="1922002" cy="648386"/>
          </a:xfrm>
          <a:custGeom>
            <a:avLst/>
            <a:gdLst/>
            <a:ahLst/>
            <a:cxnLst/>
            <a:rect l="l" t="t" r="r" b="b"/>
            <a:pathLst>
              <a:path w="2883003" h="972579">
                <a:moveTo>
                  <a:pt x="0" y="0"/>
                </a:moveTo>
                <a:lnTo>
                  <a:pt x="2883003" y="0"/>
                </a:lnTo>
                <a:lnTo>
                  <a:pt x="2883003" y="972579"/>
                </a:lnTo>
                <a:lnTo>
                  <a:pt x="0" y="972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C178DFE-02F1-F694-731A-878D00502091}"/>
              </a:ext>
            </a:extLst>
          </p:cNvPr>
          <p:cNvSpPr txBox="1">
            <a:spLocks/>
          </p:cNvSpPr>
          <p:nvPr/>
        </p:nvSpPr>
        <p:spPr>
          <a:xfrm>
            <a:off x="622300" y="365125"/>
            <a:ext cx="10947400" cy="132556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j-ea"/>
                <a:cs typeface="+mj-cs"/>
              </a:rPr>
              <a:t>Loaning thermal cameras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C78111E3-B9EA-7783-AADF-6399D9B32389}"/>
              </a:ext>
            </a:extLst>
          </p:cNvPr>
          <p:cNvSpPr txBox="1">
            <a:spLocks/>
          </p:cNvSpPr>
          <p:nvPr/>
        </p:nvSpPr>
        <p:spPr>
          <a:xfrm>
            <a:off x="157782" y="1358265"/>
            <a:ext cx="11876435" cy="5276688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11" marR="0" lvl="0" indent="-228611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Town &amp; Parish Councils and community groups can borrow a thermal imaging camera from the district council. </a:t>
            </a:r>
          </a:p>
          <a:p>
            <a:pPr marL="228611" marR="0" lvl="0" indent="-228611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Thermal imaging cameras can visually show where heat is leaking out of buildings. </a:t>
            </a:r>
          </a:p>
          <a:p>
            <a:pPr marL="228611" marR="0" lvl="0" indent="-228611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October to March only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E4559"/>
              </a:solidFill>
              <a:effectLst/>
              <a:uLnTx/>
              <a:uFillTx/>
              <a:latin typeface="Now Bold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Contact: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E4559"/>
                </a:solidFill>
                <a:effectLst/>
                <a:uLnTx/>
                <a:uFillTx/>
                <a:latin typeface="Now Bold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climateaction@southandvale.gov.uk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2E4559"/>
              </a:solidFill>
              <a:effectLst/>
              <a:uLnTx/>
              <a:uFillTx/>
              <a:latin typeface="Now Bold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house with a temperature&#10;&#10;Description automatically generated">
            <a:extLst>
              <a:ext uri="{FF2B5EF4-FFF2-40B4-BE49-F238E27FC236}">
                <a16:creationId xmlns:a16="http://schemas.microsoft.com/office/drawing/2014/main" id="{8C9A838D-18C6-041B-A99E-59648FE42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16" y="3052370"/>
            <a:ext cx="3582583" cy="35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42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200</Words>
  <Application>Microsoft Office PowerPoint</Application>
  <PresentationFormat>Widescreen</PresentationFormat>
  <Paragraphs>30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Now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Retrofitting community buildings</dc:title>
  <dc:creator>Fieth, Jessie</dc:creator>
  <cp:lastModifiedBy>Fieth, Jessie</cp:lastModifiedBy>
  <cp:revision>38</cp:revision>
  <dcterms:created xsi:type="dcterms:W3CDTF">2023-05-22T10:53:10Z</dcterms:created>
  <dcterms:modified xsi:type="dcterms:W3CDTF">2023-11-15T08:51:43Z</dcterms:modified>
</cp:coreProperties>
</file>