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69" r:id="rId6"/>
    <p:sldMasterId id="2147483662" r:id="rId7"/>
    <p:sldMasterId id="2147483694" r:id="rId8"/>
  </p:sldMasterIdLst>
  <p:notesMasterIdLst>
    <p:notesMasterId r:id="rId18"/>
  </p:notesMasterIdLst>
  <p:sldIdLst>
    <p:sldId id="298" r:id="rId9"/>
    <p:sldId id="318" r:id="rId10"/>
    <p:sldId id="319" r:id="rId11"/>
    <p:sldId id="305" r:id="rId12"/>
    <p:sldId id="321" r:id="rId13"/>
    <p:sldId id="320" r:id="rId14"/>
    <p:sldId id="312" r:id="rId15"/>
    <p:sldId id="31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5BE263C-DBD7-4A20-BB59-AAB30ACAA65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64" y="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EBF9A-36B5-F04D-9E6F-9402D3B0C6C5}" type="datetimeFigureOut"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86569-8E85-F84D-99D4-83003E0279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3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86569-8E85-F84D-99D4-83003E0279F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355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98CA81-5C66-3E4E-AB50-DE6FF666AA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1278" y="1526862"/>
            <a:ext cx="6410721" cy="5331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CA333-8E22-5346-AE0F-7BE05B62B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425" y="2324101"/>
            <a:ext cx="5368925" cy="5703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Large Main Heading</a:t>
            </a:r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5021C32-B0C4-F447-9A36-37E8547D19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47BD41-781B-184C-972B-D54309DDDB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912178E-8DE6-F249-B3F3-1ED1B9FA48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7999" y="3151982"/>
            <a:ext cx="5368925" cy="81156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60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75B55C7-714B-414A-9C3C-6930391D39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4615045"/>
            <a:ext cx="10632003" cy="5703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Divider Slide 4</a:t>
            </a:r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31EB05E-D5DE-B448-AF9D-2431AF644D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737981" cy="442953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E305ED9-652F-7543-A983-FE0266093C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5370914"/>
            <a:ext cx="10632003" cy="1048111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7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ee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78C8D-227A-AC49-9CB0-E28E0BB1A0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41F889-E033-6149-975C-AA670654DB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1767" y="1019033"/>
            <a:ext cx="4639372" cy="1189038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Font typeface="Wingdings" pitchFamily="2" charset="2"/>
              <a:buNone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GB"/>
              <a:t>Supporting text</a:t>
            </a:r>
          </a:p>
        </p:txBody>
      </p:sp>
    </p:spTree>
    <p:extLst>
      <p:ext uri="{BB962C8B-B14F-4D97-AF65-F5344CB8AC3E}">
        <p14:creationId xmlns:p14="http://schemas.microsoft.com/office/powerpoint/2010/main" val="1999523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8623DB0-A52D-E14F-B0DB-CC7C4BBAA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425" y="1954213"/>
            <a:ext cx="4780136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07B7821-E45C-1B43-8FFC-D911ED1776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8000" y="3700089"/>
            <a:ext cx="4780136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D235C73-FAE7-4441-9288-D81EA4FB31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9713" y="1954213"/>
            <a:ext cx="5051425" cy="41370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1A22FD-2DD5-064C-A78C-EDBB455A1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549E48D-6125-7F40-B340-ECC11A05EF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C2BFE57-281B-C34B-8057-169D33A709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134805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1A22FD-2DD5-064C-A78C-EDBB455A1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2D3B92F-3A69-1D41-A868-1FF9EAEC75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9713" y="1954213"/>
            <a:ext cx="5051425" cy="41370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57C53BE-97B6-1540-A79E-CF1A0964A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8000" y="1954212"/>
            <a:ext cx="4780136" cy="413702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EDFEDA5-F0F8-DA43-9F25-6B2837DC3B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B764AD2-3B73-0642-8921-C589219ADA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631633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1A22FD-2DD5-064C-A78C-EDBB455A1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3F6CB97-EB15-A142-A332-5A399A033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7999" y="1954213"/>
            <a:ext cx="5157787" cy="1820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EDB05E7-33C7-0349-90C1-873BDA6B9BB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709105" y="1954212"/>
            <a:ext cx="4932033" cy="1820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3137939-6F38-1A4A-9EDA-89AE672F07E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367999" y="3909645"/>
            <a:ext cx="5157787" cy="1820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90000"/>
              </a:lnSpc>
              <a:buClr>
                <a:schemeClr val="accent3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lnSpc>
                <a:spcPct val="90000"/>
              </a:lnSpc>
              <a:buClr>
                <a:schemeClr val="accent3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buClr>
                <a:schemeClr val="accent3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buClr>
                <a:schemeClr val="accent3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buClr>
                <a:schemeClr val="accent3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FCB4975-B2C5-F947-96B0-080912CBA3E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709105" y="3909644"/>
            <a:ext cx="4932033" cy="1820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buClr>
                <a:schemeClr val="accent4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787986A-84CD-CB4E-80AB-B26758C06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87352ED-0157-FF48-A1F6-D9C32325FE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3565599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1A22FD-2DD5-064C-A78C-EDBB455A1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8DAB913-640E-DA43-810E-D94A0A182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7999" y="1954213"/>
            <a:ext cx="5157787" cy="1820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34F5360-FADC-5845-AA60-A0F231DF5D1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9713" y="1954213"/>
            <a:ext cx="5051425" cy="41370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5F2F53F-513F-1841-8792-441D38D0E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8C2B247-A3CE-1C42-985F-BB10E8814E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3562108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1A22FD-2DD5-064C-A78C-EDBB455A1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FE924-E2FE-D54B-9FBC-8C4822666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8000" y="1954212"/>
            <a:ext cx="3160969" cy="413702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F398D97-F9FC-FC4C-A07A-8070B213D5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2240" y="1954211"/>
            <a:ext cx="3160969" cy="413702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2C3165C-2D94-E244-BA92-FB461F043F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6480" y="1954210"/>
            <a:ext cx="3160969" cy="413702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1026AB7-00DC-E743-AFC6-315C23DA02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0BAB4C5-219D-DC48-AC02-C758D3F227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1091417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2B424B-8D00-5142-B1AF-EA70CC0DE3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425" y="1954213"/>
            <a:ext cx="7920000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A411FA-3592-214D-AFA9-2BBB547B3B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8000" y="3700089"/>
            <a:ext cx="7920000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03431A-5753-BB40-81D2-97AF85EDC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34BEFDB-9AFC-1744-BBE5-483CD0C06A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B76A706-3DDF-D045-937F-D14918DD5C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1489239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03431A-5753-BB40-81D2-97AF85EDC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F8C4654-35CE-964B-9156-2F65B72EA8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8000" y="1954212"/>
            <a:ext cx="10273138" cy="406381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EEB3A65-678D-E34C-A24C-D48B090EE1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ED8D10A-1697-E54D-80FA-8235AE420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3973766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2B424B-8D00-5142-B1AF-EA70CC0DE3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424" y="1954213"/>
            <a:ext cx="10272713" cy="406381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>
              <a:buFont typeface="Wingdings" pitchFamily="2" charset="2"/>
              <a:buChar char="§"/>
              <a:defRPr sz="2000" b="1"/>
            </a:lvl2pPr>
            <a:lvl3pPr marL="1143000" indent="-228600">
              <a:buFont typeface="Wingdings" pitchFamily="2" charset="2"/>
              <a:buChar char="§"/>
              <a:defRPr sz="2000" b="1"/>
            </a:lvl3pPr>
            <a:lvl4pPr marL="1600200" indent="-228600">
              <a:buFont typeface="Wingdings" pitchFamily="2" charset="2"/>
              <a:buChar char="§"/>
              <a:defRPr sz="2000" b="1"/>
            </a:lvl4pPr>
            <a:lvl5pPr marL="2057400" indent="-228600">
              <a:buFont typeface="Wingdings" pitchFamily="2" charset="2"/>
              <a:buChar char="§"/>
              <a:defRPr sz="2000" b="1"/>
            </a:lvl5pPr>
            <a:lvl6pPr marL="2514600" indent="-228600">
              <a:buFont typeface="Wingdings" pitchFamily="2" charset="2"/>
              <a:buChar char="§"/>
              <a:defRPr sz="2000" b="1"/>
            </a:lvl6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03431A-5753-BB40-81D2-97AF85EDC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89ED9B5-2862-8749-A2DD-B8533AD52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6B3312E4-A0AD-1547-BBA3-D132D8746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20946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03B8038-8F62-0C44-8583-55936C218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09F46F6-A15D-6543-B8E4-2FEA4A8838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5B3B90-CE38-B14C-9D81-182031950E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220913"/>
            <a:ext cx="12192000" cy="4637087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0AA95-4E9D-8E49-96FB-9200872289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17909" y="2928484"/>
            <a:ext cx="3863975" cy="2373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039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5897055-0D43-744C-9695-3E920488A2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425" y="1954213"/>
            <a:ext cx="4205381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 b="1"/>
            </a:lvl2pPr>
            <a:lvl3pPr marL="1143000" indent="-228600">
              <a:buFont typeface="Wingdings" pitchFamily="2" charset="2"/>
              <a:buChar char="§"/>
              <a:defRPr sz="2000" b="1"/>
            </a:lvl3pPr>
            <a:lvl4pPr marL="1600200" indent="-228600">
              <a:buFont typeface="Wingdings" pitchFamily="2" charset="2"/>
              <a:buChar char="§"/>
              <a:defRPr sz="2000" b="1"/>
            </a:lvl4pPr>
            <a:lvl5pPr marL="2057400" indent="-228600">
              <a:buFont typeface="Wingdings" pitchFamily="2" charset="2"/>
              <a:buChar char="§"/>
              <a:defRPr sz="2000" b="1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18F4FC8-3D93-6B4E-868B-5E15FF5506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68000" y="3700089"/>
            <a:ext cx="4205381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56FD58-E554-C942-911A-979E1CB0D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C5EB918-4525-1046-BAC1-90CD0DD5BA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83969" y="3700088"/>
            <a:ext cx="4205381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B7386E4-BC5E-E341-8BDA-7D441FACBA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83968" y="1954213"/>
            <a:ext cx="4205381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DAEBB57-C761-754C-ABDD-F4DA970BBD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B1FCE55-610C-B34C-B413-57A3138B19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3307579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A5D55F0-73F5-AC4C-BC96-58469EF57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425" y="1954213"/>
            <a:ext cx="10272713" cy="3859213"/>
          </a:xfrm>
          <a:prstGeom prst="rect">
            <a:avLst/>
          </a:prstGeom>
        </p:spPr>
        <p:txBody>
          <a:bodyPr lIns="0" tIns="0" rIns="0" bIns="0" numCol="3" spcCol="18000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GB"/>
              <a:t>This is body text </a:t>
            </a:r>
          </a:p>
          <a:p>
            <a:pPr lvl="0"/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FF67A3-C11F-AB4E-A1F6-0E51EEB6F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4D41B1E-504D-4F40-AA9E-071108B2DF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84DC8D0-0C7C-6749-8AC4-82B976D266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306650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1 (inc wind rose mas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1293708-26E3-9E4B-993B-825A1E0395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425" y="1954213"/>
            <a:ext cx="4780136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557A7E3-06FA-094C-80CE-6BCF19FBE1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8000" y="3700089"/>
            <a:ext cx="4780136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0759695-298E-B645-87FC-F2B76B859F2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49766" y="1491522"/>
            <a:ext cx="3973809" cy="4252620"/>
          </a:xfrm>
          <a:custGeom>
            <a:avLst/>
            <a:gdLst>
              <a:gd name="connsiteX0" fmla="*/ 1196469 w 3973809"/>
              <a:gd name="connsiteY0" fmla="*/ 2208819 h 4252620"/>
              <a:gd name="connsiteX1" fmla="*/ 1196849 w 3973809"/>
              <a:gd name="connsiteY1" fmla="*/ 2208819 h 4252620"/>
              <a:gd name="connsiteX2" fmla="*/ 1442202 w 3973809"/>
              <a:gd name="connsiteY2" fmla="*/ 2708699 h 4252620"/>
              <a:gd name="connsiteX3" fmla="*/ 1153009 w 3973809"/>
              <a:gd name="connsiteY3" fmla="*/ 2913905 h 4252620"/>
              <a:gd name="connsiteX4" fmla="*/ 901665 w 3973809"/>
              <a:gd name="connsiteY4" fmla="*/ 2236516 h 4252620"/>
              <a:gd name="connsiteX5" fmla="*/ 5746 w 3973809"/>
              <a:gd name="connsiteY5" fmla="*/ 1972870 h 4252620"/>
              <a:gd name="connsiteX6" fmla="*/ 611996 w 3973809"/>
              <a:gd name="connsiteY6" fmla="*/ 2014463 h 4252620"/>
              <a:gd name="connsiteX7" fmla="*/ 848410 w 3973809"/>
              <a:gd name="connsiteY7" fmla="*/ 2746295 h 4252620"/>
              <a:gd name="connsiteX8" fmla="*/ 217434 w 3973809"/>
              <a:gd name="connsiteY8" fmla="*/ 3055436 h 4252620"/>
              <a:gd name="connsiteX9" fmla="*/ 5746 w 3973809"/>
              <a:gd name="connsiteY9" fmla="*/ 1972870 h 4252620"/>
              <a:gd name="connsiteX10" fmla="*/ 3653138 w 3973809"/>
              <a:gd name="connsiteY10" fmla="*/ 936181 h 4252620"/>
              <a:gd name="connsiteX11" fmla="*/ 3973048 w 3973809"/>
              <a:gd name="connsiteY11" fmla="*/ 1804308 h 4252620"/>
              <a:gd name="connsiteX12" fmla="*/ 3659224 w 3973809"/>
              <a:gd name="connsiteY12" fmla="*/ 1832862 h 4252620"/>
              <a:gd name="connsiteX13" fmla="*/ 3658749 w 3973809"/>
              <a:gd name="connsiteY13" fmla="*/ 1832291 h 4252620"/>
              <a:gd name="connsiteX14" fmla="*/ 3687278 w 3973809"/>
              <a:gd name="connsiteY14" fmla="*/ 2091177 h 4252620"/>
              <a:gd name="connsiteX15" fmla="*/ 3973809 w 3973809"/>
              <a:gd name="connsiteY15" fmla="*/ 2115068 h 4252620"/>
              <a:gd name="connsiteX16" fmla="*/ 3661221 w 3973809"/>
              <a:gd name="connsiteY16" fmla="*/ 2985860 h 4252620"/>
              <a:gd name="connsiteX17" fmla="*/ 3469599 w 3973809"/>
              <a:gd name="connsiteY17" fmla="*/ 2852609 h 4252620"/>
              <a:gd name="connsiteX18" fmla="*/ 3390477 w 3973809"/>
              <a:gd name="connsiteY18" fmla="*/ 2966824 h 4252620"/>
              <a:gd name="connsiteX19" fmla="*/ 3896589 w 3973809"/>
              <a:gd name="connsiteY19" fmla="*/ 3307565 h 4252620"/>
              <a:gd name="connsiteX20" fmla="*/ 3065812 w 3973809"/>
              <a:gd name="connsiteY20" fmla="*/ 4032257 h 4252620"/>
              <a:gd name="connsiteX21" fmla="*/ 2866106 w 3973809"/>
              <a:gd name="connsiteY21" fmla="*/ 3624321 h 4252620"/>
              <a:gd name="connsiteX22" fmla="*/ 2663262 w 3973809"/>
              <a:gd name="connsiteY22" fmla="*/ 3691707 h 4252620"/>
              <a:gd name="connsiteX23" fmla="*/ 2602304 w 3973809"/>
              <a:gd name="connsiteY23" fmla="*/ 3468037 h 4252620"/>
              <a:gd name="connsiteX24" fmla="*/ 2522992 w 3973809"/>
              <a:gd name="connsiteY24" fmla="*/ 3483646 h 4252620"/>
              <a:gd name="connsiteX25" fmla="*/ 2719275 w 3973809"/>
              <a:gd name="connsiteY25" fmla="*/ 4165794 h 4252620"/>
              <a:gd name="connsiteX26" fmla="*/ 1617563 w 3973809"/>
              <a:gd name="connsiteY26" fmla="*/ 4186638 h 4252620"/>
              <a:gd name="connsiteX27" fmla="*/ 1801768 w 3973809"/>
              <a:gd name="connsiteY27" fmla="*/ 3442719 h 4252620"/>
              <a:gd name="connsiteX28" fmla="*/ 1585705 w 3973809"/>
              <a:gd name="connsiteY28" fmla="*/ 3346303 h 4252620"/>
              <a:gd name="connsiteX29" fmla="*/ 1266556 w 3973809"/>
              <a:gd name="connsiteY29" fmla="*/ 4066046 h 4252620"/>
              <a:gd name="connsiteX30" fmla="*/ 409247 w 3973809"/>
              <a:gd name="connsiteY30" fmla="*/ 3373048 h 4252620"/>
              <a:gd name="connsiteX31" fmla="*/ 1001708 w 3973809"/>
              <a:gd name="connsiteY31" fmla="*/ 2941126 h 4252620"/>
              <a:gd name="connsiteX32" fmla="*/ 1485472 w 3973809"/>
              <a:gd name="connsiteY32" fmla="*/ 3283770 h 4252620"/>
              <a:gd name="connsiteX33" fmla="*/ 1288904 w 3973809"/>
              <a:gd name="connsiteY33" fmla="*/ 3120157 h 4252620"/>
              <a:gd name="connsiteX34" fmla="*/ 1556130 w 3973809"/>
              <a:gd name="connsiteY34" fmla="*/ 2849659 h 4252620"/>
              <a:gd name="connsiteX35" fmla="*/ 2033522 w 3973809"/>
              <a:gd name="connsiteY35" fmla="*/ 3028786 h 4252620"/>
              <a:gd name="connsiteX36" fmla="*/ 1936808 w 3973809"/>
              <a:gd name="connsiteY36" fmla="*/ 3399984 h 4252620"/>
              <a:gd name="connsiteX37" fmla="*/ 2185584 w 3973809"/>
              <a:gd name="connsiteY37" fmla="*/ 3401601 h 4252620"/>
              <a:gd name="connsiteX38" fmla="*/ 2217347 w 3973809"/>
              <a:gd name="connsiteY38" fmla="*/ 3008322 h 4252620"/>
              <a:gd name="connsiteX39" fmla="*/ 2649663 w 3973809"/>
              <a:gd name="connsiteY39" fmla="*/ 2864126 h 4252620"/>
              <a:gd name="connsiteX40" fmla="*/ 2807050 w 3973809"/>
              <a:gd name="connsiteY40" fmla="*/ 3196491 h 4252620"/>
              <a:gd name="connsiteX41" fmla="*/ 2932390 w 3973809"/>
              <a:gd name="connsiteY41" fmla="*/ 3123298 h 4252620"/>
              <a:gd name="connsiteX42" fmla="*/ 2983838 w 3973809"/>
              <a:gd name="connsiteY42" fmla="*/ 3083514 h 4252620"/>
              <a:gd name="connsiteX43" fmla="*/ 2766539 w 3973809"/>
              <a:gd name="connsiteY43" fmla="*/ 2777037 h 4252620"/>
              <a:gd name="connsiteX44" fmla="*/ 3015220 w 3973809"/>
              <a:gd name="connsiteY44" fmla="*/ 2438200 h 4252620"/>
              <a:gd name="connsiteX45" fmla="*/ 3373074 w 3973809"/>
              <a:gd name="connsiteY45" fmla="*/ 2602384 h 4252620"/>
              <a:gd name="connsiteX46" fmla="*/ 3441164 w 3973809"/>
              <a:gd name="connsiteY46" fmla="*/ 2406220 h 4252620"/>
              <a:gd name="connsiteX47" fmla="*/ 3061438 w 3973809"/>
              <a:gd name="connsiteY47" fmla="*/ 2306948 h 4252620"/>
              <a:gd name="connsiteX48" fmla="*/ 3080933 w 3973809"/>
              <a:gd name="connsiteY48" fmla="*/ 1888161 h 4252620"/>
              <a:gd name="connsiteX49" fmla="*/ 3438407 w 3973809"/>
              <a:gd name="connsiteY49" fmla="*/ 1789746 h 4252620"/>
              <a:gd name="connsiteX50" fmla="*/ 3163098 w 3973809"/>
              <a:gd name="connsiteY50" fmla="*/ 1281871 h 4252620"/>
              <a:gd name="connsiteX51" fmla="*/ 2649378 w 3973809"/>
              <a:gd name="connsiteY51" fmla="*/ 238995 h 4252620"/>
              <a:gd name="connsiteX52" fmla="*/ 3451815 w 3973809"/>
              <a:gd name="connsiteY52" fmla="*/ 698043 h 4252620"/>
              <a:gd name="connsiteX53" fmla="*/ 3013223 w 3973809"/>
              <a:gd name="connsiteY53" fmla="*/ 1140911 h 4252620"/>
              <a:gd name="connsiteX54" fmla="*/ 2475728 w 3973809"/>
              <a:gd name="connsiteY54" fmla="*/ 898585 h 4252620"/>
              <a:gd name="connsiteX55" fmla="*/ 1904379 w 3973809"/>
              <a:gd name="connsiteY55" fmla="*/ 0 h 4252620"/>
              <a:gd name="connsiteX56" fmla="*/ 1925396 w 3973809"/>
              <a:gd name="connsiteY56" fmla="*/ 197592 h 4252620"/>
              <a:gd name="connsiteX57" fmla="*/ 2341640 w 3973809"/>
              <a:gd name="connsiteY57" fmla="*/ 186075 h 4252620"/>
              <a:gd name="connsiteX58" fmla="*/ 2284011 w 3973809"/>
              <a:gd name="connsiteY58" fmla="*/ 879264 h 4252620"/>
              <a:gd name="connsiteX59" fmla="*/ 1735485 w 3973809"/>
              <a:gd name="connsiteY59" fmla="*/ 994430 h 4252620"/>
              <a:gd name="connsiteX60" fmla="*/ 1542816 w 3973809"/>
              <a:gd name="connsiteY60" fmla="*/ 585161 h 4252620"/>
              <a:gd name="connsiteX61" fmla="*/ 1302599 w 3973809"/>
              <a:gd name="connsiteY61" fmla="*/ 704896 h 4252620"/>
              <a:gd name="connsiteX62" fmla="*/ 1572202 w 3973809"/>
              <a:gd name="connsiteY62" fmla="*/ 1087706 h 4252620"/>
              <a:gd name="connsiteX63" fmla="*/ 1386570 w 3973809"/>
              <a:gd name="connsiteY63" fmla="*/ 1240944 h 4252620"/>
              <a:gd name="connsiteX64" fmla="*/ 1258568 w 3973809"/>
              <a:gd name="connsiteY64" fmla="*/ 1393230 h 4252620"/>
              <a:gd name="connsiteX65" fmla="*/ 1378677 w 3973809"/>
              <a:gd name="connsiteY65" fmla="*/ 1476226 h 4252620"/>
              <a:gd name="connsiteX66" fmla="*/ 1187625 w 3973809"/>
              <a:gd name="connsiteY66" fmla="*/ 1978390 h 4252620"/>
              <a:gd name="connsiteX67" fmla="*/ 1185438 w 3973809"/>
              <a:gd name="connsiteY67" fmla="*/ 2016462 h 4252620"/>
              <a:gd name="connsiteX68" fmla="*/ 900143 w 3973809"/>
              <a:gd name="connsiteY68" fmla="*/ 1993429 h 4252620"/>
              <a:gd name="connsiteX69" fmla="*/ 1060859 w 3973809"/>
              <a:gd name="connsiteY69" fmla="*/ 1444817 h 4252620"/>
              <a:gd name="connsiteX70" fmla="*/ 759018 w 3973809"/>
              <a:gd name="connsiteY70" fmla="*/ 1305570 h 4252620"/>
              <a:gd name="connsiteX71" fmla="*/ 624739 w 3973809"/>
              <a:gd name="connsiteY71" fmla="*/ 1745487 h 4252620"/>
              <a:gd name="connsiteX72" fmla="*/ 63661 w 3973809"/>
              <a:gd name="connsiteY72" fmla="*/ 1606145 h 4252620"/>
              <a:gd name="connsiteX73" fmla="*/ 596210 w 3973809"/>
              <a:gd name="connsiteY73" fmla="*/ 640840 h 4252620"/>
              <a:gd name="connsiteX74" fmla="*/ 803809 w 3973809"/>
              <a:gd name="connsiteY74" fmla="*/ 840716 h 4252620"/>
              <a:gd name="connsiteX75" fmla="*/ 1031189 w 3973809"/>
              <a:gd name="connsiteY75" fmla="*/ 609622 h 4252620"/>
              <a:gd name="connsiteX76" fmla="*/ 876084 w 3973809"/>
              <a:gd name="connsiteY76" fmla="*/ 396516 h 4252620"/>
              <a:gd name="connsiteX77" fmla="*/ 1904379 w 3973809"/>
              <a:gd name="connsiteY77" fmla="*/ 0 h 425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973809" h="4252620">
                <a:moveTo>
                  <a:pt x="1196469" y="2208819"/>
                </a:moveTo>
                <a:lnTo>
                  <a:pt x="1196849" y="2208819"/>
                </a:lnTo>
                <a:cubicBezTo>
                  <a:pt x="1227206" y="2396139"/>
                  <a:pt x="1312622" y="2570163"/>
                  <a:pt x="1442202" y="2708699"/>
                </a:cubicBezTo>
                <a:lnTo>
                  <a:pt x="1153009" y="2913905"/>
                </a:lnTo>
                <a:cubicBezTo>
                  <a:pt x="1004561" y="2704511"/>
                  <a:pt x="925820" y="2492071"/>
                  <a:pt x="901665" y="2236516"/>
                </a:cubicBezTo>
                <a:close/>
                <a:moveTo>
                  <a:pt x="5746" y="1972870"/>
                </a:moveTo>
                <a:lnTo>
                  <a:pt x="611996" y="2014463"/>
                </a:lnTo>
                <a:cubicBezTo>
                  <a:pt x="623661" y="2275238"/>
                  <a:pt x="705330" y="2528046"/>
                  <a:pt x="848410" y="2746295"/>
                </a:cubicBezTo>
                <a:lnTo>
                  <a:pt x="217434" y="3055436"/>
                </a:lnTo>
                <a:cubicBezTo>
                  <a:pt x="45402" y="2703559"/>
                  <a:pt x="-21072" y="2363865"/>
                  <a:pt x="5746" y="1972870"/>
                </a:cubicBezTo>
                <a:close/>
                <a:moveTo>
                  <a:pt x="3653138" y="936181"/>
                </a:moveTo>
                <a:cubicBezTo>
                  <a:pt x="3842859" y="1204681"/>
                  <a:pt x="3943187" y="1476893"/>
                  <a:pt x="3973048" y="1804308"/>
                </a:cubicBezTo>
                <a:lnTo>
                  <a:pt x="3659224" y="1832862"/>
                </a:lnTo>
                <a:lnTo>
                  <a:pt x="3658749" y="1832291"/>
                </a:lnTo>
                <a:cubicBezTo>
                  <a:pt x="3676637" y="1917454"/>
                  <a:pt x="3686191" y="2004159"/>
                  <a:pt x="3687278" y="2091177"/>
                </a:cubicBezTo>
                <a:lnTo>
                  <a:pt x="3973809" y="2115068"/>
                </a:lnTo>
                <a:cubicBezTo>
                  <a:pt x="3946515" y="2442578"/>
                  <a:pt x="3848660" y="2715932"/>
                  <a:pt x="3661221" y="2985860"/>
                </a:cubicBezTo>
                <a:lnTo>
                  <a:pt x="3469599" y="2852609"/>
                </a:lnTo>
                <a:cubicBezTo>
                  <a:pt x="3445230" y="2892034"/>
                  <a:pt x="3418820" y="2930157"/>
                  <a:pt x="3390477" y="2966824"/>
                </a:cubicBezTo>
                <a:lnTo>
                  <a:pt x="3896589" y="3307565"/>
                </a:lnTo>
                <a:cubicBezTo>
                  <a:pt x="3678054" y="3632506"/>
                  <a:pt x="3417675" y="3860174"/>
                  <a:pt x="3065812" y="4032257"/>
                </a:cubicBezTo>
                <a:lnTo>
                  <a:pt x="2866106" y="3624321"/>
                </a:lnTo>
                <a:cubicBezTo>
                  <a:pt x="2799783" y="3650506"/>
                  <a:pt x="2732066" y="3673003"/>
                  <a:pt x="2663262" y="3691707"/>
                </a:cubicBezTo>
                <a:lnTo>
                  <a:pt x="2602304" y="3468037"/>
                </a:lnTo>
                <a:cubicBezTo>
                  <a:pt x="2576057" y="3474128"/>
                  <a:pt x="2549620" y="3479173"/>
                  <a:pt x="2522992" y="3483646"/>
                </a:cubicBezTo>
                <a:lnTo>
                  <a:pt x="2719275" y="4165794"/>
                </a:lnTo>
                <a:cubicBezTo>
                  <a:pt x="2343162" y="4274393"/>
                  <a:pt x="1997956" y="4280865"/>
                  <a:pt x="1617563" y="4186638"/>
                </a:cubicBezTo>
                <a:lnTo>
                  <a:pt x="1801768" y="3442719"/>
                </a:lnTo>
                <a:cubicBezTo>
                  <a:pt x="1727015" y="3417104"/>
                  <a:pt x="1654705" y="3384835"/>
                  <a:pt x="1585705" y="3346303"/>
                </a:cubicBezTo>
                <a:lnTo>
                  <a:pt x="1266556" y="4066046"/>
                </a:lnTo>
                <a:cubicBezTo>
                  <a:pt x="908607" y="3907287"/>
                  <a:pt x="639575" y="3689899"/>
                  <a:pt x="409247" y="3373048"/>
                </a:cubicBezTo>
                <a:lnTo>
                  <a:pt x="1001708" y="2941126"/>
                </a:lnTo>
                <a:cubicBezTo>
                  <a:pt x="1137676" y="3087453"/>
                  <a:pt x="1302369" y="3204103"/>
                  <a:pt x="1485472" y="3283770"/>
                </a:cubicBezTo>
                <a:cubicBezTo>
                  <a:pt x="1415215" y="3235197"/>
                  <a:pt x="1349431" y="3180442"/>
                  <a:pt x="1288904" y="3120157"/>
                </a:cubicBezTo>
                <a:lnTo>
                  <a:pt x="1556130" y="2849659"/>
                </a:lnTo>
                <a:cubicBezTo>
                  <a:pt x="1695975" y="2951799"/>
                  <a:pt x="1861054" y="3013740"/>
                  <a:pt x="2033522" y="3028786"/>
                </a:cubicBezTo>
                <a:lnTo>
                  <a:pt x="1936808" y="3399984"/>
                </a:lnTo>
                <a:cubicBezTo>
                  <a:pt x="2019536" y="3407614"/>
                  <a:pt x="2102764" y="3408156"/>
                  <a:pt x="2185584" y="3401601"/>
                </a:cubicBezTo>
                <a:lnTo>
                  <a:pt x="2217347" y="3008322"/>
                </a:lnTo>
                <a:cubicBezTo>
                  <a:pt x="2370982" y="2995947"/>
                  <a:pt x="2519326" y="2946468"/>
                  <a:pt x="2649663" y="2864126"/>
                </a:cubicBezTo>
                <a:lnTo>
                  <a:pt x="2807050" y="3196491"/>
                </a:lnTo>
                <a:cubicBezTo>
                  <a:pt x="2850242" y="3174600"/>
                  <a:pt x="2892096" y="3150160"/>
                  <a:pt x="2932390" y="3123298"/>
                </a:cubicBezTo>
                <a:cubicBezTo>
                  <a:pt x="2949983" y="3110449"/>
                  <a:pt x="2967005" y="3097124"/>
                  <a:pt x="2983838" y="3083514"/>
                </a:cubicBezTo>
                <a:lnTo>
                  <a:pt x="2766539" y="2777037"/>
                </a:lnTo>
                <a:cubicBezTo>
                  <a:pt x="2873450" y="2683889"/>
                  <a:pt x="2958384" y="2568163"/>
                  <a:pt x="3015220" y="2438200"/>
                </a:cubicBezTo>
                <a:lnTo>
                  <a:pt x="3373074" y="2602384"/>
                </a:lnTo>
                <a:cubicBezTo>
                  <a:pt x="3401335" y="2539065"/>
                  <a:pt x="3424115" y="2473437"/>
                  <a:pt x="3441164" y="2406220"/>
                </a:cubicBezTo>
                <a:lnTo>
                  <a:pt x="3061438" y="2306948"/>
                </a:lnTo>
                <a:cubicBezTo>
                  <a:pt x="3098911" y="2170531"/>
                  <a:pt x="3105570" y="2027475"/>
                  <a:pt x="3080933" y="1888161"/>
                </a:cubicBezTo>
                <a:lnTo>
                  <a:pt x="3438407" y="1789746"/>
                </a:lnTo>
                <a:cubicBezTo>
                  <a:pt x="3388793" y="1600754"/>
                  <a:pt x="3294351" y="1426532"/>
                  <a:pt x="3163098" y="1281871"/>
                </a:cubicBezTo>
                <a:close/>
                <a:moveTo>
                  <a:pt x="2649378" y="238995"/>
                </a:moveTo>
                <a:cubicBezTo>
                  <a:pt x="2966815" y="322752"/>
                  <a:pt x="3218635" y="466663"/>
                  <a:pt x="3451815" y="698043"/>
                </a:cubicBezTo>
                <a:lnTo>
                  <a:pt x="3013223" y="1140911"/>
                </a:lnTo>
                <a:cubicBezTo>
                  <a:pt x="2856657" y="1017188"/>
                  <a:pt x="2672056" y="933962"/>
                  <a:pt x="2475728" y="898585"/>
                </a:cubicBezTo>
                <a:close/>
                <a:moveTo>
                  <a:pt x="1904379" y="0"/>
                </a:moveTo>
                <a:lnTo>
                  <a:pt x="1925396" y="197592"/>
                </a:lnTo>
                <a:cubicBezTo>
                  <a:pt x="2063225" y="177567"/>
                  <a:pt x="2202917" y="173702"/>
                  <a:pt x="2341640" y="186075"/>
                </a:cubicBezTo>
                <a:lnTo>
                  <a:pt x="2284011" y="879264"/>
                </a:lnTo>
                <a:cubicBezTo>
                  <a:pt x="2094732" y="874703"/>
                  <a:pt x="1906975" y="914124"/>
                  <a:pt x="1735485" y="994430"/>
                </a:cubicBezTo>
                <a:lnTo>
                  <a:pt x="1542816" y="585161"/>
                </a:lnTo>
                <a:cubicBezTo>
                  <a:pt x="1459226" y="617574"/>
                  <a:pt x="1378811" y="657656"/>
                  <a:pt x="1302599" y="704896"/>
                </a:cubicBezTo>
                <a:lnTo>
                  <a:pt x="1572202" y="1087706"/>
                </a:lnTo>
                <a:cubicBezTo>
                  <a:pt x="1505441" y="1132553"/>
                  <a:pt x="1443263" y="1183881"/>
                  <a:pt x="1386570" y="1240944"/>
                </a:cubicBezTo>
                <a:cubicBezTo>
                  <a:pt x="1339793" y="1288098"/>
                  <a:pt x="1296981" y="1339033"/>
                  <a:pt x="1258568" y="1393230"/>
                </a:cubicBezTo>
                <a:lnTo>
                  <a:pt x="1378677" y="1476226"/>
                </a:lnTo>
                <a:cubicBezTo>
                  <a:pt x="1268163" y="1621796"/>
                  <a:pt x="1201840" y="1796121"/>
                  <a:pt x="1187625" y="1978390"/>
                </a:cubicBezTo>
                <a:cubicBezTo>
                  <a:pt x="1186484" y="1991335"/>
                  <a:pt x="1186008" y="2003613"/>
                  <a:pt x="1185438" y="2016462"/>
                </a:cubicBezTo>
                <a:lnTo>
                  <a:pt x="900143" y="1993429"/>
                </a:lnTo>
                <a:cubicBezTo>
                  <a:pt x="916310" y="1790602"/>
                  <a:pt x="967663" y="1614331"/>
                  <a:pt x="1060859" y="1444817"/>
                </a:cubicBezTo>
                <a:lnTo>
                  <a:pt x="759018" y="1305570"/>
                </a:lnTo>
                <a:cubicBezTo>
                  <a:pt x="691432" y="1444233"/>
                  <a:pt x="646116" y="1592696"/>
                  <a:pt x="624739" y="1745487"/>
                </a:cubicBezTo>
                <a:lnTo>
                  <a:pt x="63661" y="1606145"/>
                </a:lnTo>
                <a:cubicBezTo>
                  <a:pt x="157522" y="1225905"/>
                  <a:pt x="324610" y="923236"/>
                  <a:pt x="596210" y="640840"/>
                </a:cubicBezTo>
                <a:lnTo>
                  <a:pt x="803809" y="840716"/>
                </a:lnTo>
                <a:cubicBezTo>
                  <a:pt x="872038" y="756578"/>
                  <a:pt x="948180" y="679192"/>
                  <a:pt x="1031189" y="609622"/>
                </a:cubicBezTo>
                <a:lnTo>
                  <a:pt x="876084" y="396516"/>
                </a:lnTo>
                <a:cubicBezTo>
                  <a:pt x="1192570" y="165612"/>
                  <a:pt x="1515143" y="41308"/>
                  <a:pt x="1904379" y="0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4532A5-2A61-6E41-B237-2A1531EEB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6A38D0C-70E4-D346-ADD7-DE57C1298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71C2C80-79E8-B942-A60B-3462BE7CE6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2638049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2 (inc wind rose mas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2B0C189-33C6-774B-B18F-AD229EB12F8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14971" y="1654742"/>
            <a:ext cx="6426167" cy="4462858"/>
          </a:xfrm>
          <a:custGeom>
            <a:avLst/>
            <a:gdLst>
              <a:gd name="connsiteX0" fmla="*/ 6734922 w 8037015"/>
              <a:gd name="connsiteY0" fmla="*/ 0 h 5581563"/>
              <a:gd name="connsiteX1" fmla="*/ 6812992 w 8037015"/>
              <a:gd name="connsiteY1" fmla="*/ 730888 h 5581563"/>
              <a:gd name="connsiteX2" fmla="*/ 7733240 w 8037015"/>
              <a:gd name="connsiteY2" fmla="*/ 662977 h 5581563"/>
              <a:gd name="connsiteX3" fmla="*/ 8037015 w 8037015"/>
              <a:gd name="connsiteY3" fmla="*/ 669308 h 5581563"/>
              <a:gd name="connsiteX4" fmla="*/ 8037015 w 8037015"/>
              <a:gd name="connsiteY4" fmla="*/ 3252273 h 5581563"/>
              <a:gd name="connsiteX5" fmla="*/ 7790859 w 8037015"/>
              <a:gd name="connsiteY5" fmla="*/ 3258604 h 5581563"/>
              <a:gd name="connsiteX6" fmla="*/ 6106470 w 8037015"/>
              <a:gd name="connsiteY6" fmla="*/ 3679811 h 5581563"/>
              <a:gd name="connsiteX7" fmla="*/ 5392530 w 8037015"/>
              <a:gd name="connsiteY7" fmla="*/ 2164118 h 5581563"/>
              <a:gd name="connsiteX8" fmla="*/ 4501252 w 8037015"/>
              <a:gd name="connsiteY8" fmla="*/ 2607091 h 5581563"/>
              <a:gd name="connsiteX9" fmla="*/ 5503630 w 8037015"/>
              <a:gd name="connsiteY9" fmla="*/ 4022348 h 5581563"/>
              <a:gd name="connsiteX10" fmla="*/ 4816008 w 8037015"/>
              <a:gd name="connsiteY10" fmla="*/ 4590601 h 5581563"/>
              <a:gd name="connsiteX11" fmla="*/ 4341048 w 8037015"/>
              <a:gd name="connsiteY11" fmla="*/ 5154449 h 5581563"/>
              <a:gd name="connsiteX12" fmla="*/ 4786863 w 8037015"/>
              <a:gd name="connsiteY12" fmla="*/ 5461394 h 5581563"/>
              <a:gd name="connsiteX13" fmla="*/ 4698548 w 8037015"/>
              <a:gd name="connsiteY13" fmla="*/ 5581563 h 5581563"/>
              <a:gd name="connsiteX14" fmla="*/ 3481211 w 8037015"/>
              <a:gd name="connsiteY14" fmla="*/ 5581563 h 5581563"/>
              <a:gd name="connsiteX15" fmla="*/ 3603969 w 8037015"/>
              <a:gd name="connsiteY15" fmla="*/ 5344396 h 5581563"/>
              <a:gd name="connsiteX16" fmla="*/ 2483602 w 8037015"/>
              <a:gd name="connsiteY16" fmla="*/ 4829355 h 5581563"/>
              <a:gd name="connsiteX17" fmla="*/ 2183330 w 8037015"/>
              <a:gd name="connsiteY17" fmla="*/ 5581563 h 5581563"/>
              <a:gd name="connsiteX18" fmla="*/ 0 w 8037015"/>
              <a:gd name="connsiteY18" fmla="*/ 5581563 h 5581563"/>
              <a:gd name="connsiteX19" fmla="*/ 1879525 w 8037015"/>
              <a:gd name="connsiteY19" fmla="*/ 2370099 h 5581563"/>
              <a:gd name="connsiteX20" fmla="*/ 2650165 w 8037015"/>
              <a:gd name="connsiteY20" fmla="*/ 3110149 h 5581563"/>
              <a:gd name="connsiteX21" fmla="*/ 3493929 w 8037015"/>
              <a:gd name="connsiteY21" fmla="*/ 2255391 h 5581563"/>
              <a:gd name="connsiteX22" fmla="*/ 2918289 w 8037015"/>
              <a:gd name="connsiteY22" fmla="*/ 1466885 h 5581563"/>
              <a:gd name="connsiteX23" fmla="*/ 6734922 w 8037015"/>
              <a:gd name="connsiteY23" fmla="*/ 0 h 558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37015" h="5581563">
                <a:moveTo>
                  <a:pt x="6734922" y="0"/>
                </a:moveTo>
                <a:lnTo>
                  <a:pt x="6812992" y="730888"/>
                </a:lnTo>
                <a:cubicBezTo>
                  <a:pt x="7117870" y="686513"/>
                  <a:pt x="7425395" y="663837"/>
                  <a:pt x="7733240" y="662977"/>
                </a:cubicBezTo>
                <a:lnTo>
                  <a:pt x="8037015" y="669308"/>
                </a:lnTo>
                <a:lnTo>
                  <a:pt x="8037015" y="3252273"/>
                </a:lnTo>
                <a:lnTo>
                  <a:pt x="7790859" y="3258604"/>
                </a:lnTo>
                <a:cubicBezTo>
                  <a:pt x="7208254" y="3289628"/>
                  <a:pt x="6636268" y="3432357"/>
                  <a:pt x="6106470" y="3679811"/>
                </a:cubicBezTo>
                <a:lnTo>
                  <a:pt x="5392530" y="2164118"/>
                </a:lnTo>
                <a:cubicBezTo>
                  <a:pt x="5082383" y="2284050"/>
                  <a:pt x="4784020" y="2432339"/>
                  <a:pt x="4501252" y="2607091"/>
                </a:cubicBezTo>
                <a:lnTo>
                  <a:pt x="5503630" y="4022348"/>
                </a:lnTo>
                <a:cubicBezTo>
                  <a:pt x="5256283" y="4188794"/>
                  <a:pt x="5025965" y="4379130"/>
                  <a:pt x="4816008" y="4590601"/>
                </a:cubicBezTo>
                <a:cubicBezTo>
                  <a:pt x="4642359" y="4765151"/>
                  <a:pt x="4483496" y="4953744"/>
                  <a:pt x="4341048" y="5154449"/>
                </a:cubicBezTo>
                <a:lnTo>
                  <a:pt x="4786863" y="5461394"/>
                </a:lnTo>
                <a:cubicBezTo>
                  <a:pt x="4755953" y="5500687"/>
                  <a:pt x="4726986" y="5541037"/>
                  <a:pt x="4698548" y="5581563"/>
                </a:cubicBezTo>
                <a:lnTo>
                  <a:pt x="3481211" y="5581563"/>
                </a:lnTo>
                <a:cubicBezTo>
                  <a:pt x="3519835" y="5502038"/>
                  <a:pt x="3560754" y="5422981"/>
                  <a:pt x="3603969" y="5344396"/>
                </a:cubicBezTo>
                <a:lnTo>
                  <a:pt x="2483602" y="4829355"/>
                </a:lnTo>
                <a:cubicBezTo>
                  <a:pt x="2364824" y="5072260"/>
                  <a:pt x="2264453" y="5323700"/>
                  <a:pt x="2183330" y="5581563"/>
                </a:cubicBezTo>
                <a:lnTo>
                  <a:pt x="0" y="5581563"/>
                </a:lnTo>
                <a:cubicBezTo>
                  <a:pt x="362799" y="4341099"/>
                  <a:pt x="959104" y="3323882"/>
                  <a:pt x="1879525" y="2370099"/>
                </a:cubicBezTo>
                <a:lnTo>
                  <a:pt x="2650165" y="3110149"/>
                </a:lnTo>
                <a:cubicBezTo>
                  <a:pt x="2903366" y="2798962"/>
                  <a:pt x="3185915" y="2512731"/>
                  <a:pt x="3493929" y="2255391"/>
                </a:cubicBezTo>
                <a:lnTo>
                  <a:pt x="2918289" y="1466885"/>
                </a:lnTo>
                <a:cubicBezTo>
                  <a:pt x="4093236" y="612832"/>
                  <a:pt x="5290437" y="152768"/>
                  <a:pt x="67349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E0FF47-F369-1849-BAD9-345E9DE5A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D255DA1-02A8-7F47-A47B-DB10136019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425" y="1954213"/>
            <a:ext cx="4780136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7D454BA-5376-B542-B77C-F4D8D067B3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8000" y="3700089"/>
            <a:ext cx="4780136" cy="153150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0"/>
              </a:spcBef>
              <a:buFont typeface="Wingdings" pitchFamily="2" charset="2"/>
              <a:buChar char="§"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/>
              <a:t>This is for body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3977FEA-76BF-8140-A61B-D2B6447A92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AD6E0F-26E3-D842-8B09-62DE2472BD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</p:spTree>
    <p:extLst>
      <p:ext uri="{BB962C8B-B14F-4D97-AF65-F5344CB8AC3E}">
        <p14:creationId xmlns:p14="http://schemas.microsoft.com/office/powerpoint/2010/main" val="95780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113A1D-47A1-594F-AD57-C2182C729D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1414463"/>
            <a:ext cx="5368925" cy="5703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Large Main Heading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D5EB951-F4F8-114E-87FA-FFB956A324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3" y="2239962"/>
            <a:ext cx="5368925" cy="1189038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§"/>
              <a:defRPr sz="2000"/>
            </a:lvl3pPr>
            <a:lvl4pPr marL="1600200" indent="-228600">
              <a:buFont typeface="Wingdings" pitchFamily="2" charset="2"/>
              <a:buChar char="§"/>
              <a:defRPr sz="2000"/>
            </a:lvl4pPr>
            <a:lvl5pPr marL="2057400" indent="-228600"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GB"/>
              <a:t>Supporting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EDA084D-5C4E-4546-A6C1-19B94BBB7B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54987" y="1272177"/>
            <a:ext cx="8037015" cy="5581563"/>
          </a:xfrm>
          <a:custGeom>
            <a:avLst/>
            <a:gdLst>
              <a:gd name="connsiteX0" fmla="*/ 6734922 w 8037015"/>
              <a:gd name="connsiteY0" fmla="*/ 0 h 5581563"/>
              <a:gd name="connsiteX1" fmla="*/ 6812992 w 8037015"/>
              <a:gd name="connsiteY1" fmla="*/ 730888 h 5581563"/>
              <a:gd name="connsiteX2" fmla="*/ 7733240 w 8037015"/>
              <a:gd name="connsiteY2" fmla="*/ 662977 h 5581563"/>
              <a:gd name="connsiteX3" fmla="*/ 8037015 w 8037015"/>
              <a:gd name="connsiteY3" fmla="*/ 669308 h 5581563"/>
              <a:gd name="connsiteX4" fmla="*/ 8037015 w 8037015"/>
              <a:gd name="connsiteY4" fmla="*/ 3252273 h 5581563"/>
              <a:gd name="connsiteX5" fmla="*/ 7790859 w 8037015"/>
              <a:gd name="connsiteY5" fmla="*/ 3258604 h 5581563"/>
              <a:gd name="connsiteX6" fmla="*/ 6106470 w 8037015"/>
              <a:gd name="connsiteY6" fmla="*/ 3679811 h 5581563"/>
              <a:gd name="connsiteX7" fmla="*/ 5392530 w 8037015"/>
              <a:gd name="connsiteY7" fmla="*/ 2164118 h 5581563"/>
              <a:gd name="connsiteX8" fmla="*/ 4501252 w 8037015"/>
              <a:gd name="connsiteY8" fmla="*/ 2607091 h 5581563"/>
              <a:gd name="connsiteX9" fmla="*/ 5503630 w 8037015"/>
              <a:gd name="connsiteY9" fmla="*/ 4022348 h 5581563"/>
              <a:gd name="connsiteX10" fmla="*/ 4816008 w 8037015"/>
              <a:gd name="connsiteY10" fmla="*/ 4590601 h 5581563"/>
              <a:gd name="connsiteX11" fmla="*/ 4341048 w 8037015"/>
              <a:gd name="connsiteY11" fmla="*/ 5154449 h 5581563"/>
              <a:gd name="connsiteX12" fmla="*/ 4786863 w 8037015"/>
              <a:gd name="connsiteY12" fmla="*/ 5461394 h 5581563"/>
              <a:gd name="connsiteX13" fmla="*/ 4698548 w 8037015"/>
              <a:gd name="connsiteY13" fmla="*/ 5581563 h 5581563"/>
              <a:gd name="connsiteX14" fmla="*/ 3481211 w 8037015"/>
              <a:gd name="connsiteY14" fmla="*/ 5581563 h 5581563"/>
              <a:gd name="connsiteX15" fmla="*/ 3603969 w 8037015"/>
              <a:gd name="connsiteY15" fmla="*/ 5344396 h 5581563"/>
              <a:gd name="connsiteX16" fmla="*/ 2483602 w 8037015"/>
              <a:gd name="connsiteY16" fmla="*/ 4829355 h 5581563"/>
              <a:gd name="connsiteX17" fmla="*/ 2183330 w 8037015"/>
              <a:gd name="connsiteY17" fmla="*/ 5581563 h 5581563"/>
              <a:gd name="connsiteX18" fmla="*/ 0 w 8037015"/>
              <a:gd name="connsiteY18" fmla="*/ 5581563 h 5581563"/>
              <a:gd name="connsiteX19" fmla="*/ 1879525 w 8037015"/>
              <a:gd name="connsiteY19" fmla="*/ 2370099 h 5581563"/>
              <a:gd name="connsiteX20" fmla="*/ 2650165 w 8037015"/>
              <a:gd name="connsiteY20" fmla="*/ 3110149 h 5581563"/>
              <a:gd name="connsiteX21" fmla="*/ 3493929 w 8037015"/>
              <a:gd name="connsiteY21" fmla="*/ 2255391 h 5581563"/>
              <a:gd name="connsiteX22" fmla="*/ 2918289 w 8037015"/>
              <a:gd name="connsiteY22" fmla="*/ 1466885 h 5581563"/>
              <a:gd name="connsiteX23" fmla="*/ 6734922 w 8037015"/>
              <a:gd name="connsiteY23" fmla="*/ 0 h 558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37015" h="5581563">
                <a:moveTo>
                  <a:pt x="6734922" y="0"/>
                </a:moveTo>
                <a:lnTo>
                  <a:pt x="6812992" y="730888"/>
                </a:lnTo>
                <a:cubicBezTo>
                  <a:pt x="7117870" y="686513"/>
                  <a:pt x="7425395" y="663837"/>
                  <a:pt x="7733240" y="662977"/>
                </a:cubicBezTo>
                <a:lnTo>
                  <a:pt x="8037015" y="669308"/>
                </a:lnTo>
                <a:lnTo>
                  <a:pt x="8037015" y="3252273"/>
                </a:lnTo>
                <a:lnTo>
                  <a:pt x="7790859" y="3258604"/>
                </a:lnTo>
                <a:cubicBezTo>
                  <a:pt x="7208254" y="3289628"/>
                  <a:pt x="6636268" y="3432357"/>
                  <a:pt x="6106470" y="3679811"/>
                </a:cubicBezTo>
                <a:lnTo>
                  <a:pt x="5392530" y="2164118"/>
                </a:lnTo>
                <a:cubicBezTo>
                  <a:pt x="5082383" y="2284050"/>
                  <a:pt x="4784020" y="2432339"/>
                  <a:pt x="4501252" y="2607091"/>
                </a:cubicBezTo>
                <a:lnTo>
                  <a:pt x="5503630" y="4022348"/>
                </a:lnTo>
                <a:cubicBezTo>
                  <a:pt x="5256283" y="4188794"/>
                  <a:pt x="5025965" y="4379130"/>
                  <a:pt x="4816008" y="4590601"/>
                </a:cubicBezTo>
                <a:cubicBezTo>
                  <a:pt x="4642359" y="4765151"/>
                  <a:pt x="4483496" y="4953744"/>
                  <a:pt x="4341048" y="5154449"/>
                </a:cubicBezTo>
                <a:lnTo>
                  <a:pt x="4786863" y="5461394"/>
                </a:lnTo>
                <a:cubicBezTo>
                  <a:pt x="4755953" y="5500687"/>
                  <a:pt x="4726986" y="5541037"/>
                  <a:pt x="4698548" y="5581563"/>
                </a:cubicBezTo>
                <a:lnTo>
                  <a:pt x="3481211" y="5581563"/>
                </a:lnTo>
                <a:cubicBezTo>
                  <a:pt x="3519835" y="5502038"/>
                  <a:pt x="3560754" y="5422981"/>
                  <a:pt x="3603969" y="5344396"/>
                </a:cubicBezTo>
                <a:lnTo>
                  <a:pt x="2483602" y="4829355"/>
                </a:lnTo>
                <a:cubicBezTo>
                  <a:pt x="2364824" y="5072260"/>
                  <a:pt x="2264453" y="5323700"/>
                  <a:pt x="2183330" y="5581563"/>
                </a:cubicBezTo>
                <a:lnTo>
                  <a:pt x="0" y="5581563"/>
                </a:lnTo>
                <a:cubicBezTo>
                  <a:pt x="362799" y="4341099"/>
                  <a:pt x="959104" y="3323882"/>
                  <a:pt x="1879525" y="2370099"/>
                </a:cubicBezTo>
                <a:lnTo>
                  <a:pt x="2650165" y="3110149"/>
                </a:lnTo>
                <a:cubicBezTo>
                  <a:pt x="2903366" y="2798962"/>
                  <a:pt x="3185915" y="2512731"/>
                  <a:pt x="3493929" y="2255391"/>
                </a:cubicBezTo>
                <a:lnTo>
                  <a:pt x="2918289" y="1466885"/>
                </a:lnTo>
                <a:cubicBezTo>
                  <a:pt x="4093236" y="612832"/>
                  <a:pt x="5290437" y="152768"/>
                  <a:pt x="67349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85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 (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03B8038-8F62-0C44-8583-55936C218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09F46F6-A15D-6543-B8E4-2FEA4A8838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5B3B90-CE38-B14C-9D81-182031950E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220913"/>
            <a:ext cx="12192000" cy="4637087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0AA95-4E9D-8E49-96FB-9200872289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17909" y="2928484"/>
            <a:ext cx="3863975" cy="2373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270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298CA81-5C66-3E4E-AB50-DE6FF666AA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1278" y="1526862"/>
            <a:ext cx="6410721" cy="53311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CA333-8E22-5346-AE0F-7BE05B62B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8425" y="2324101"/>
            <a:ext cx="5368925" cy="5703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Large Main Heading</a:t>
            </a:r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5021C32-B0C4-F447-9A36-37E8547D19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740400"/>
            <a:ext cx="7920000" cy="3635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HEADING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47BD41-781B-184C-972B-D54309DDDB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7999" y="1128010"/>
            <a:ext cx="7920000" cy="363512"/>
          </a:xfrm>
          <a:prstGeom prst="rect">
            <a:avLst/>
          </a:prstGeom>
        </p:spPr>
        <p:txBody>
          <a:bodyPr lIns="0" tIns="0" rIns="0" anchor="t" anchorCtr="0">
            <a:noAutofit/>
          </a:bodyPr>
          <a:lstStyle>
            <a:lvl1pPr marL="0" indent="0">
              <a:buNone/>
              <a:defRPr sz="2400" cap="all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CLICK TO ADD SUB HEADING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912178E-8DE6-F249-B3F3-1ED1B9FA48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7999" y="3151982"/>
            <a:ext cx="5368925" cy="81156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5832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63BA31B-D9E6-F64A-9CE5-57A0228695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1201" y="1535112"/>
            <a:ext cx="6400800" cy="5322888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75B55C7-714B-414A-9C3C-6930391D39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1368098"/>
            <a:ext cx="10038879" cy="5703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Divider Slide 3</a:t>
            </a:r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AFB7294-C438-D64D-9F7C-B2E0F8BC48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2" y="2118463"/>
            <a:ext cx="7071835" cy="1048111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3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CA333-8E22-5346-AE0F-7BE05B62B0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2324101"/>
            <a:ext cx="7147397" cy="5703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Divider Slide 1</a:t>
            </a:r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67418C6-97F1-384F-ACF9-9BCE72F39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31434" y="0"/>
            <a:ext cx="5460566" cy="510032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0A14BF8-5D36-C94F-B172-14F2031399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3079970"/>
            <a:ext cx="7147397" cy="213858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9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43F2C71-44CB-6944-AC5B-FE1643D0C6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31410"/>
            <a:ext cx="7051040" cy="42265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06EC29C-3F3E-FE43-B968-CBBEDF143B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4" y="1368098"/>
            <a:ext cx="11090275" cy="5703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Divider Slide 2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C4AFAA0-B095-6B4C-8830-37614A9BB5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2123967"/>
            <a:ext cx="11090275" cy="1048111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3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63BA31B-D9E6-F64A-9CE5-57A0228695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1201" y="1535112"/>
            <a:ext cx="6400800" cy="5322888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75B55C7-714B-414A-9C3C-6930391D39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1368098"/>
            <a:ext cx="10038879" cy="5703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/>
              <a:t>Divider Slide 3</a:t>
            </a:r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AFB7294-C438-D64D-9F7C-B2E0F8BC48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2" y="2118463"/>
            <a:ext cx="7071835" cy="1048111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6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9A1416D-7215-3A48-B100-62DE75B60BCD}"/>
              </a:ext>
            </a:extLst>
          </p:cNvPr>
          <p:cNvSpPr/>
          <p:nvPr userDrawn="1"/>
        </p:nvSpPr>
        <p:spPr>
          <a:xfrm>
            <a:off x="550863" y="0"/>
            <a:ext cx="485457" cy="1440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9B66D6C-B6EE-8546-AD24-C2EED4FF54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61397" y="549274"/>
            <a:ext cx="1879741" cy="6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5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346" userDrawn="1">
          <p15:clr>
            <a:srgbClr val="F26B43"/>
          </p15:clr>
        </p15:guide>
        <p15:guide id="3" orient="horz" pos="3974" userDrawn="1">
          <p15:clr>
            <a:srgbClr val="F26B43"/>
          </p15:clr>
        </p15:guide>
        <p15:guide id="4" pos="73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F3AD90D-68D5-AE41-A93F-0B4B9BC22CB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61397" y="549274"/>
            <a:ext cx="1879741" cy="6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1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707" r:id="rId2"/>
    <p:sldLayoutId id="2147483708" r:id="rId3"/>
    <p:sldLayoutId id="214748370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346" userDrawn="1">
          <p15:clr>
            <a:srgbClr val="F26B43"/>
          </p15:clr>
        </p15:guide>
        <p15:guide id="3" orient="horz" pos="3974" userDrawn="1">
          <p15:clr>
            <a:srgbClr val="F26B43"/>
          </p15:clr>
        </p15:guide>
        <p15:guide id="4" pos="733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03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9" r:id="rId3"/>
    <p:sldLayoutId id="2147483680" r:id="rId4"/>
    <p:sldLayoutId id="214748366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346" userDrawn="1">
          <p15:clr>
            <a:srgbClr val="F26B43"/>
          </p15:clr>
        </p15:guide>
        <p15:guide id="3" orient="horz" pos="3974" userDrawn="1">
          <p15:clr>
            <a:srgbClr val="F26B43"/>
          </p15:clr>
        </p15:guide>
        <p15:guide id="4" pos="733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F3AD90D-68D5-AE41-A93F-0B4B9BC22CB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61397" y="549274"/>
            <a:ext cx="1879741" cy="64244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62183E9-8C1C-8745-957A-E903A41AF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E9F09A6-D91A-2440-9E47-90B316422E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0DCE9-9E10-BD40-B306-08DE60765FDE}"/>
              </a:ext>
            </a:extLst>
          </p:cNvPr>
          <p:cNvSpPr txBox="1"/>
          <p:nvPr userDrawn="1"/>
        </p:nvSpPr>
        <p:spPr>
          <a:xfrm>
            <a:off x="550863" y="6431190"/>
            <a:ext cx="21516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/>
              <a:t>Locogen.com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C4C9A-1778-1541-9F85-E0193DEEE96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flipV="1">
            <a:off x="550863" y="6268085"/>
            <a:ext cx="11090275" cy="552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434870-B66A-2148-8E08-BE82C36C0158}"/>
              </a:ext>
            </a:extLst>
          </p:cNvPr>
          <p:cNvSpPr/>
          <p:nvPr userDrawn="1"/>
        </p:nvSpPr>
        <p:spPr>
          <a:xfrm>
            <a:off x="550863" y="0"/>
            <a:ext cx="485457" cy="1440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6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346" userDrawn="1">
          <p15:clr>
            <a:srgbClr val="F26B43"/>
          </p15:clr>
        </p15:guide>
        <p15:guide id="3" orient="horz" pos="3974" userDrawn="1">
          <p15:clr>
            <a:srgbClr val="F26B43"/>
          </p15:clr>
        </p15:guide>
        <p15:guide id="4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4387AB-5A43-BE52-4BE0-FE7F1FFE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5770" y="1"/>
            <a:ext cx="12697770" cy="7070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6BD19B-C17A-BDFB-FFF9-519C239D8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216" y="462590"/>
            <a:ext cx="4291610" cy="15523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9941B84-03FE-CE5D-7F25-82ADBA1B7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342" y="601770"/>
            <a:ext cx="7920000" cy="1571843"/>
          </a:xfrm>
        </p:spPr>
        <p:txBody>
          <a:bodyPr/>
          <a:lstStyle/>
          <a:p>
            <a:r>
              <a:rPr lang="en-US" sz="3600" dirty="0"/>
              <a:t>Great Coxwell </a:t>
            </a:r>
          </a:p>
          <a:p>
            <a:r>
              <a:rPr lang="en-US" sz="3600" dirty="0"/>
              <a:t>Community Energy Project</a:t>
            </a:r>
          </a:p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CE6CF3-8321-4B5D-0D97-0C2AD8B9C8BD}"/>
              </a:ext>
            </a:extLst>
          </p:cNvPr>
          <p:cNvSpPr txBox="1"/>
          <p:nvPr/>
        </p:nvSpPr>
        <p:spPr>
          <a:xfrm>
            <a:off x="0" y="6071564"/>
            <a:ext cx="363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Ken Hirons   November 2023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D3482E4-0FEC-8BA3-BD3E-1FDFAB7B6ECD}"/>
              </a:ext>
            </a:extLst>
          </p:cNvPr>
          <p:cNvSpPr txBox="1">
            <a:spLocks/>
          </p:cNvSpPr>
          <p:nvPr/>
        </p:nvSpPr>
        <p:spPr>
          <a:xfrm>
            <a:off x="4335588" y="4579092"/>
            <a:ext cx="7543515" cy="3723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FFFF"/>
                </a:solidFill>
                <a:latin typeface="IBM Plex Sans" panose="020B0503050203000203" pitchFamily="34" charset="0"/>
              </a:rPr>
              <a:t>- Community owned, sustainable and secure energy project that would provide heating and hot water to the whole village.</a:t>
            </a:r>
          </a:p>
          <a:p>
            <a:pPr marL="0" indent="0">
              <a:lnSpc>
                <a:spcPct val="70000"/>
              </a:lnSpc>
              <a:buClr>
                <a:schemeClr val="tx2"/>
              </a:buClr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FFFF"/>
                </a:solidFill>
                <a:latin typeface="IBM Plex Sans" panose="020B0503050203000203" pitchFamily="34" charset="0"/>
              </a:rPr>
              <a:t>- The system would replace existing boilers, help with fuel poverty, reduce carbon emissions and provide a revenue stream for community action.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5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855024-AC11-FEE1-F549-4D3FD5732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" b="17602"/>
          <a:stretch/>
        </p:blipFill>
        <p:spPr>
          <a:xfrm>
            <a:off x="-30398" y="-90000"/>
            <a:ext cx="12222398" cy="69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A8CC6D-A992-6805-C0FF-142AD7363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121" y="-90000"/>
            <a:ext cx="5281543" cy="3723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41078-F51F-6B9A-5FBB-0C0B53C33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88671" y="3376192"/>
            <a:ext cx="3184260" cy="3739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6CC5C-937A-1FB0-D0C4-D9AC3D3A4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063" y="-110539"/>
            <a:ext cx="6840686" cy="4260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A56D5-74FE-910E-8FB6-69E38B944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970" y="3787324"/>
            <a:ext cx="4821898" cy="325555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E73B65-F6FD-AB4B-93E8-4C2465D898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0336" y="121606"/>
            <a:ext cx="4822695" cy="570354"/>
          </a:xfrm>
          <a:noFill/>
        </p:spPr>
        <p:txBody>
          <a:bodyPr/>
          <a:lstStyle/>
          <a:p>
            <a:r>
              <a:rPr lang="en-US" sz="3600" b="1" dirty="0"/>
              <a:t> Inspirations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417B9F-F79F-253A-198D-6BA944F50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072" y="3381054"/>
            <a:ext cx="4635928" cy="3476946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CD333A0-2916-F188-C325-AEB14A878A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2538736"/>
            <a:ext cx="7071835" cy="104811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Background</a:t>
            </a:r>
          </a:p>
          <a:p>
            <a:r>
              <a:rPr lang="en-GB" dirty="0">
                <a:solidFill>
                  <a:schemeClr val="bg1"/>
                </a:solidFill>
              </a:rPr>
              <a:t>RCEF</a:t>
            </a:r>
          </a:p>
          <a:p>
            <a:r>
              <a:rPr lang="en-GB" dirty="0">
                <a:solidFill>
                  <a:schemeClr val="bg1"/>
                </a:solidFill>
              </a:rPr>
              <a:t>Feasibility Project</a:t>
            </a:r>
          </a:p>
        </p:txBody>
      </p:sp>
    </p:spTree>
    <p:extLst>
      <p:ext uri="{BB962C8B-B14F-4D97-AF65-F5344CB8AC3E}">
        <p14:creationId xmlns:p14="http://schemas.microsoft.com/office/powerpoint/2010/main" val="2222576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80EEA-31A4-DADA-982E-826B50E0D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47" y="0"/>
            <a:ext cx="582121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DADF7-D5BC-059C-F114-806BA080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146" y="229272"/>
            <a:ext cx="3304854" cy="11954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216758-025F-E511-DFE7-CE3F41B0DFD9}"/>
              </a:ext>
            </a:extLst>
          </p:cNvPr>
          <p:cNvSpPr txBox="1">
            <a:spLocks/>
          </p:cNvSpPr>
          <p:nvPr/>
        </p:nvSpPr>
        <p:spPr>
          <a:xfrm>
            <a:off x="5815173" y="1797977"/>
            <a:ext cx="6304908" cy="5296329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endParaRPr lang="en-US" b="1" dirty="0"/>
          </a:p>
          <a:p>
            <a:pPr marL="0" indent="0" algn="just">
              <a:buFont typeface="Wingdings" pitchFamily="2" charset="2"/>
              <a:buNone/>
            </a:pPr>
            <a:r>
              <a:rPr lang="en-US" sz="2400" b="1" dirty="0"/>
              <a:t>Existing Demands and Peak Load</a:t>
            </a:r>
          </a:p>
          <a:p>
            <a:pPr marL="0" indent="0" algn="just">
              <a:buFont typeface="Wingdings" pitchFamily="2" charset="2"/>
              <a:buNone/>
            </a:pPr>
            <a:endParaRPr lang="en-US" dirty="0"/>
          </a:p>
          <a:p>
            <a:pPr algn="just"/>
            <a:r>
              <a:rPr lang="en-US" dirty="0"/>
              <a:t>EPCs used to determine approximate heating &amp; domestic hot water combined demand of </a:t>
            </a:r>
          </a:p>
          <a:p>
            <a:pPr marL="0" indent="0" algn="just">
              <a:buNone/>
            </a:pPr>
            <a:r>
              <a:rPr lang="en-US" dirty="0"/>
              <a:t>     c. 2.4 GWh/ year;</a:t>
            </a:r>
          </a:p>
          <a:p>
            <a:pPr algn="just"/>
            <a:r>
              <a:rPr lang="en-US" dirty="0"/>
              <a:t>Local climate data was used to determine a peak heating load of the system of c. 1.5MW</a:t>
            </a:r>
          </a:p>
          <a:p>
            <a:pPr algn="just"/>
            <a:r>
              <a:rPr lang="en-US" dirty="0"/>
              <a:t>Using this data, the heat network demands and losses were calculated.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676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855024-AC11-FEE1-F549-4D3FD5732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" b="17602"/>
          <a:stretch/>
        </p:blipFill>
        <p:spPr>
          <a:xfrm>
            <a:off x="-30398" y="-90000"/>
            <a:ext cx="12222398" cy="694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E73B65-F6FD-AB4B-93E8-4C2465D898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863" y="501823"/>
            <a:ext cx="10038879" cy="570354"/>
          </a:xfrm>
        </p:spPr>
        <p:txBody>
          <a:bodyPr/>
          <a:lstStyle/>
          <a:p>
            <a:r>
              <a:rPr lang="en-US" sz="2800" b="1" dirty="0"/>
              <a:t>Options Considered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06D94-E631-F347-95A0-F4B2EC8DE4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2" y="1138335"/>
            <a:ext cx="9304338" cy="5487054"/>
          </a:xfrm>
        </p:spPr>
        <p:txBody>
          <a:bodyPr/>
          <a:lstStyle/>
          <a:p>
            <a:pPr marL="0" indent="0" algn="just">
              <a:buNone/>
            </a:pPr>
            <a:r>
              <a:rPr lang="en-US" sz="1800" dirty="0"/>
              <a:t>Assessment of the technical, financial and carbon implications of heating and  renewable energy generation options:</a:t>
            </a:r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1800" dirty="0"/>
              <a:t>Options modelled for heat networks:</a:t>
            </a:r>
          </a:p>
          <a:p>
            <a:pPr algn="just"/>
            <a:r>
              <a:rPr lang="en-US" sz="1800" dirty="0"/>
              <a:t>Existing gas boilers (used as base case);</a:t>
            </a:r>
          </a:p>
          <a:p>
            <a:pPr algn="just"/>
            <a:r>
              <a:rPr lang="en-US" sz="1800" dirty="0"/>
              <a:t>Centralized system;</a:t>
            </a:r>
          </a:p>
          <a:p>
            <a:pPr algn="just"/>
            <a:r>
              <a:rPr lang="en-US" sz="1800" dirty="0"/>
              <a:t>Shared loop system (Ambient loop) ; </a:t>
            </a:r>
          </a:p>
          <a:p>
            <a:pPr algn="just"/>
            <a:r>
              <a:rPr lang="en-US" sz="1800" dirty="0"/>
              <a:t>Standalone ASHP system.</a:t>
            </a:r>
          </a:p>
          <a:p>
            <a:pPr algn="just"/>
            <a:endParaRPr lang="en-US" sz="1800" dirty="0"/>
          </a:p>
          <a:p>
            <a:pPr marL="0" indent="0" algn="just">
              <a:buNone/>
            </a:pPr>
            <a:r>
              <a:rPr lang="en-US" sz="1800" dirty="0"/>
              <a:t>Options modelled for renewable generation:</a:t>
            </a:r>
          </a:p>
          <a:p>
            <a:pPr algn="just"/>
            <a:r>
              <a:rPr lang="en-US" sz="1800" dirty="0"/>
              <a:t>Ground mounted solar PV;</a:t>
            </a:r>
          </a:p>
          <a:p>
            <a:pPr algn="just"/>
            <a:r>
              <a:rPr lang="en-US" sz="1800" dirty="0"/>
              <a:t>Wind turbine; and</a:t>
            </a:r>
          </a:p>
          <a:p>
            <a:pPr algn="just"/>
            <a:r>
              <a:rPr lang="en-US" sz="1800" dirty="0"/>
              <a:t>Sand battery.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3FFC2DF-A360-AA28-C526-773A7DED5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539561"/>
            <a:ext cx="5892800" cy="408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3ACCD8-7480-7AEA-309E-34331098D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146" y="-110232"/>
            <a:ext cx="3304854" cy="11954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90689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202B00-9302-3A48-2C6D-00C6D8E4D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" b="17602"/>
          <a:stretch/>
        </p:blipFill>
        <p:spPr>
          <a:xfrm>
            <a:off x="-30398" y="-90000"/>
            <a:ext cx="12222398" cy="694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06D94-E631-F347-95A0-F4B2EC8DE4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2" y="1138335"/>
            <a:ext cx="7373938" cy="5487054"/>
          </a:xfrm>
        </p:spPr>
        <p:txBody>
          <a:bodyPr/>
          <a:lstStyle/>
          <a:p>
            <a:pPr algn="just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257058-48B1-4786-896B-882227F82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93" y="77136"/>
            <a:ext cx="4654254" cy="3804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1B14B-F60D-3795-DB55-9000E67BA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179" y="-90000"/>
            <a:ext cx="2400728" cy="8683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3263AA91-C303-FC08-C1B8-C9C45C934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923" y="743050"/>
            <a:ext cx="5154274" cy="3630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848EA-458F-83A2-8D0F-624E1179C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683" y="3881862"/>
            <a:ext cx="3972754" cy="2915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1C801E-6526-41BD-91FE-6615A288A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344" y="3765905"/>
            <a:ext cx="4051170" cy="29757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E73B65-F6FD-AB4B-93E8-4C2465D898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" y="-38640"/>
            <a:ext cx="8147407" cy="653563"/>
          </a:xfrm>
          <a:solidFill>
            <a:schemeClr val="bg1"/>
          </a:solidFill>
        </p:spPr>
        <p:txBody>
          <a:bodyPr/>
          <a:lstStyle/>
          <a:p>
            <a:r>
              <a:rPr lang="en-US" sz="2800" b="1" dirty="0"/>
              <a:t> Renewable Energy Generation Options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98D1D7-EA5A-1920-2433-50EE31BE1099}"/>
              </a:ext>
            </a:extLst>
          </p:cNvPr>
          <p:cNvSpPr txBox="1"/>
          <p:nvPr/>
        </p:nvSpPr>
        <p:spPr>
          <a:xfrm>
            <a:off x="2998925" y="605101"/>
            <a:ext cx="2295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Potential Solar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779C4-A1C2-A5C9-6CDF-F8905D61F019}"/>
              </a:ext>
            </a:extLst>
          </p:cNvPr>
          <p:cNvSpPr txBox="1"/>
          <p:nvPr/>
        </p:nvSpPr>
        <p:spPr>
          <a:xfrm>
            <a:off x="6777005" y="666283"/>
            <a:ext cx="2295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Potential Wind</a:t>
            </a:r>
          </a:p>
        </p:txBody>
      </p:sp>
    </p:spTree>
    <p:extLst>
      <p:ext uri="{BB962C8B-B14F-4D97-AF65-F5344CB8AC3E}">
        <p14:creationId xmlns:p14="http://schemas.microsoft.com/office/powerpoint/2010/main" val="235937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BF2FFA-BE6D-8F2F-668B-C28567A7F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" b="17602"/>
          <a:stretch/>
        </p:blipFill>
        <p:spPr>
          <a:xfrm>
            <a:off x="-54370" y="-118726"/>
            <a:ext cx="12222398" cy="694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E73B65-F6FD-AB4B-93E8-4C2465D898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694" y="209078"/>
            <a:ext cx="10038879" cy="570354"/>
          </a:xfrm>
        </p:spPr>
        <p:txBody>
          <a:bodyPr/>
          <a:lstStyle/>
          <a:p>
            <a:r>
              <a:rPr lang="en-US" sz="2800" b="1" dirty="0"/>
              <a:t>Energy Demand and Grid Connection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06D94-E631-F347-95A0-F4B2EC8DE4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2" y="1138335"/>
            <a:ext cx="7514351" cy="5487054"/>
          </a:xfrm>
        </p:spPr>
        <p:txBody>
          <a:bodyPr/>
          <a:lstStyle/>
          <a:p>
            <a:pPr marL="0" indent="0" algn="just">
              <a:buNone/>
            </a:pPr>
            <a:r>
              <a:rPr lang="en-US" sz="1800" b="1" dirty="0"/>
              <a:t>                        Total Network Demand  Heat Losses in pipe</a:t>
            </a:r>
          </a:p>
          <a:p>
            <a:pPr marL="0" indent="0" algn="just">
              <a:buNone/>
            </a:pPr>
            <a:r>
              <a:rPr lang="en-US" sz="1800" dirty="0"/>
              <a:t>Centralized system    4.6 </a:t>
            </a:r>
            <a:r>
              <a:rPr lang="en-US" sz="1800" dirty="0" err="1"/>
              <a:t>GMh</a:t>
            </a:r>
            <a:r>
              <a:rPr lang="en-US" sz="1800" dirty="0"/>
              <a:t>/</a:t>
            </a:r>
            <a:r>
              <a:rPr lang="en-US" sz="1800" dirty="0" err="1"/>
              <a:t>yr</a:t>
            </a:r>
            <a:r>
              <a:rPr lang="en-US" sz="1800" dirty="0"/>
              <a:t>               258 kW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800" dirty="0"/>
              <a:t>Shared loop system   2.4 GWh/</a:t>
            </a:r>
            <a:r>
              <a:rPr lang="en-US" sz="1800" dirty="0" err="1"/>
              <a:t>yr</a:t>
            </a:r>
            <a:r>
              <a:rPr lang="en-US" sz="1800" dirty="0"/>
              <a:t>                0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800" dirty="0"/>
              <a:t>Standalone ASHP system - </a:t>
            </a:r>
          </a:p>
          <a:p>
            <a:pPr algn="just"/>
            <a:r>
              <a:rPr lang="en-US" sz="1800" dirty="0"/>
              <a:t>Average space &amp; DHW demand:	21,645 kWh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/>
              <a:t>   (per property)</a:t>
            </a:r>
          </a:p>
          <a:p>
            <a:pPr algn="just"/>
            <a:r>
              <a:rPr lang="en-US" sz="1800" dirty="0"/>
              <a:t>Range of heat pumps required:	6 - 32 kW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b="1" dirty="0"/>
              <a:t>Grid Connection </a:t>
            </a:r>
          </a:p>
          <a:p>
            <a:pPr algn="just"/>
            <a:r>
              <a:rPr lang="en-US" sz="1800" dirty="0"/>
              <a:t>Price to cable back is c. £400k per km and additional cost if no connection available on substation;</a:t>
            </a:r>
          </a:p>
          <a:p>
            <a:pPr algn="just"/>
            <a:r>
              <a:rPr lang="en-US" sz="1800" dirty="0"/>
              <a:t>This brings an anticipated connection cost of c. £1.6m with a timeline of 3 years;</a:t>
            </a:r>
          </a:p>
          <a:p>
            <a:pPr algn="just"/>
            <a:r>
              <a:rPr lang="en-US" sz="1800" dirty="0"/>
              <a:t>If larger capacity is required, then reinforcement upstream is needed (which won’t happen until after 2028).</a:t>
            </a:r>
          </a:p>
          <a:p>
            <a:pPr algn="just"/>
            <a:endParaRPr lang="en-US" sz="1800" b="1" dirty="0"/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</p:txBody>
      </p:sp>
      <p:pic>
        <p:nvPicPr>
          <p:cNvPr id="7170" name="Picture 2" descr="Kensa's form of Fifth Generation District Heating using a Shared Ground Loop Array network">
            <a:extLst>
              <a:ext uri="{FF2B5EF4-FFF2-40B4-BE49-F238E27FC236}">
                <a16:creationId xmlns:a16="http://schemas.microsoft.com/office/drawing/2014/main" id="{94EE44EB-4DE4-088A-37BB-4A1380512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13" y="1583049"/>
            <a:ext cx="3974927" cy="2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F1E4F1-AAB6-76E7-78CA-BCDF1B240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146" y="28726"/>
            <a:ext cx="3304854" cy="11954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7780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B79938-108D-3683-5562-68A47E6EA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" b="17602"/>
          <a:stretch/>
        </p:blipFill>
        <p:spPr>
          <a:xfrm>
            <a:off x="-30398" y="84661"/>
            <a:ext cx="12222398" cy="694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E73B65-F6FD-AB4B-93E8-4C2465D898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0731" y="326321"/>
            <a:ext cx="8292302" cy="570354"/>
          </a:xfrm>
        </p:spPr>
        <p:txBody>
          <a:bodyPr/>
          <a:lstStyle/>
          <a:p>
            <a:r>
              <a:rPr lang="en-US" sz="2800" b="1" dirty="0"/>
              <a:t>Key Findings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06D94-E631-F347-95A0-F4B2EC8DE4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2" y="1138335"/>
            <a:ext cx="11100032" cy="5487054"/>
          </a:xfrm>
        </p:spPr>
        <p:txBody>
          <a:bodyPr/>
          <a:lstStyle/>
          <a:p>
            <a:pPr algn="just"/>
            <a:r>
              <a:rPr lang="en-US" sz="1800" b="1" dirty="0"/>
              <a:t>No payback for network owner or homeowner without renewable generation.</a:t>
            </a:r>
          </a:p>
          <a:p>
            <a:pPr algn="just"/>
            <a:r>
              <a:rPr lang="en-US" sz="1800" b="1" dirty="0"/>
              <a:t>Shared loop much preferable given low density of properties in village.</a:t>
            </a:r>
          </a:p>
          <a:p>
            <a:pPr algn="just"/>
            <a:r>
              <a:rPr lang="en-US" sz="1800" b="1" dirty="0"/>
              <a:t>With solar, a shared loop system could give payback if capex grant funding available</a:t>
            </a:r>
          </a:p>
          <a:p>
            <a:pPr algn="just">
              <a:spcBef>
                <a:spcPts val="0"/>
              </a:spcBef>
            </a:pPr>
            <a:endParaRPr lang="en-US" sz="1800" dirty="0"/>
          </a:p>
          <a:p>
            <a:pPr algn="just">
              <a:spcBef>
                <a:spcPts val="0"/>
              </a:spcBef>
            </a:pPr>
            <a:r>
              <a:rPr lang="en-US" sz="1800" b="1" dirty="0"/>
              <a:t>With wind generation centralized system has some limited scope for payback but for shared loop wind would offer payback for operator and homeowner at almost every level.</a:t>
            </a:r>
          </a:p>
          <a:p>
            <a:pPr algn="just">
              <a:spcBef>
                <a:spcPts val="0"/>
              </a:spcBef>
            </a:pPr>
            <a:endParaRPr lang="en-US" sz="1800" b="1" dirty="0"/>
          </a:p>
          <a:p>
            <a:pPr algn="just">
              <a:spcBef>
                <a:spcPts val="0"/>
              </a:spcBef>
            </a:pPr>
            <a:r>
              <a:rPr lang="en-US" sz="1800" b="1" dirty="0"/>
              <a:t>System would require 1MVA grid export capacity to allow an additional source of revenue to be generated from wind generation-grid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b="1" dirty="0"/>
              <a:t>     connection capacity represents the biggest development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b="1" dirty="0"/>
              <a:t>     risk at this stage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/>
              <a:t>In all cases, installation of heat pump system to </a:t>
            </a:r>
          </a:p>
          <a:p>
            <a:pPr marL="0" indent="0" algn="just">
              <a:buNone/>
            </a:pPr>
            <a:r>
              <a:rPr lang="en-US" sz="1800" b="1" dirty="0"/>
              <a:t>      gas  boilers significantly reduces carbon emissions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1" dirty="0"/>
              <a:t>With renewable generation, carbon emissions could </a:t>
            </a:r>
          </a:p>
          <a:p>
            <a:pPr marL="0" indent="0" algn="just">
              <a:buNone/>
            </a:pPr>
            <a:r>
              <a:rPr lang="en-US" sz="1800" b="1" dirty="0"/>
              <a:t>      potentially be reduced to approximately 87%.</a:t>
            </a:r>
          </a:p>
          <a:p>
            <a:pPr algn="just">
              <a:spcBef>
                <a:spcPts val="0"/>
              </a:spcBef>
            </a:pPr>
            <a:endParaRPr lang="en-US" sz="1800" b="1" dirty="0"/>
          </a:p>
          <a:p>
            <a:pPr marL="0" indent="0" algn="just">
              <a:spcBef>
                <a:spcPts val="0"/>
              </a:spcBef>
              <a:buNone/>
            </a:pPr>
            <a:endParaRPr lang="en-US" sz="1800" b="1" dirty="0"/>
          </a:p>
          <a:p>
            <a:pPr marL="0" indent="0" algn="just">
              <a:spcBef>
                <a:spcPts val="0"/>
              </a:spcBef>
              <a:buNone/>
            </a:pPr>
            <a:endParaRPr lang="en-US" sz="1800" b="1" dirty="0"/>
          </a:p>
          <a:p>
            <a:pPr marL="0" indent="0" algn="just">
              <a:spcBef>
                <a:spcPts val="0"/>
              </a:spcBef>
              <a:buNone/>
            </a:pPr>
            <a:endParaRPr lang="en-US" sz="1800" b="1" dirty="0"/>
          </a:p>
          <a:p>
            <a:pPr marL="0" indent="0" algn="just">
              <a:spcBef>
                <a:spcPts val="0"/>
              </a:spcBef>
              <a:buNone/>
            </a:pPr>
            <a:endParaRPr lang="en-US" sz="1800" b="1" dirty="0"/>
          </a:p>
          <a:p>
            <a:pPr marL="0" indent="0" algn="just">
              <a:spcBef>
                <a:spcPts val="0"/>
              </a:spcBef>
              <a:buNone/>
            </a:pPr>
            <a:endParaRPr lang="en-US" sz="1800" b="1" dirty="0"/>
          </a:p>
          <a:p>
            <a:pPr marL="0" indent="0" algn="just">
              <a:spcBef>
                <a:spcPts val="0"/>
              </a:spcBef>
              <a:buNone/>
            </a:pPr>
            <a:endParaRPr lang="en-US" sz="1800" dirty="0"/>
          </a:p>
        </p:txBody>
      </p:sp>
      <p:pic>
        <p:nvPicPr>
          <p:cNvPr id="6" name="Picture 4" descr="Replacing your gas boiler would cut your carbon footprint. But are you  willing to pay for it? | Euronews">
            <a:extLst>
              <a:ext uri="{FF2B5EF4-FFF2-40B4-BE49-F238E27FC236}">
                <a16:creationId xmlns:a16="http://schemas.microsoft.com/office/drawing/2014/main" id="{5E91F994-C3D1-F453-D56F-7DBC3F54A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22" y="3910341"/>
            <a:ext cx="3661025" cy="27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AB019-947D-B4D8-049B-188856F5D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146" y="0"/>
            <a:ext cx="3150741" cy="11396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77152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7F781-3EB9-2E2B-6B3F-1C80C469E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" b="17602"/>
          <a:stretch/>
        </p:blipFill>
        <p:spPr>
          <a:xfrm>
            <a:off x="-30398" y="-90000"/>
            <a:ext cx="12222398" cy="694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E73B65-F6FD-AB4B-93E8-4C2465D898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863" y="501823"/>
            <a:ext cx="11480716" cy="570354"/>
          </a:xfrm>
        </p:spPr>
        <p:txBody>
          <a:bodyPr/>
          <a:lstStyle/>
          <a:p>
            <a:r>
              <a:rPr lang="en-US" sz="2800" b="1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06D94-E631-F347-95A0-F4B2EC8DE4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1698448"/>
            <a:ext cx="11233596" cy="5487054"/>
          </a:xfrm>
        </p:spPr>
        <p:txBody>
          <a:bodyPr/>
          <a:lstStyle/>
          <a:p>
            <a:pPr algn="just"/>
            <a:r>
              <a:rPr lang="en-US" sz="1800" b="1" dirty="0"/>
              <a:t>Further discussions with National Trust to explore the potential for solar;</a:t>
            </a:r>
          </a:p>
          <a:p>
            <a:pPr algn="just"/>
            <a:r>
              <a:rPr lang="en-US" sz="1800" b="1" dirty="0"/>
              <a:t>Engage with local authority planning department to gauge what generation options may be allowed from a local planning perspective;</a:t>
            </a:r>
          </a:p>
          <a:p>
            <a:pPr algn="just"/>
            <a:r>
              <a:rPr lang="en-US" sz="1800" b="1" dirty="0"/>
              <a:t>Place a formal grid application to obtain a firm quote from SSEN for grid connection;</a:t>
            </a:r>
          </a:p>
          <a:p>
            <a:pPr algn="just"/>
            <a:r>
              <a:rPr lang="en-US" sz="1800" b="1" dirty="0"/>
              <a:t>Engage with specialist community energy support organizations to understand structure and type of necessary share issues;</a:t>
            </a:r>
          </a:p>
          <a:p>
            <a:pPr algn="just"/>
            <a:r>
              <a:rPr lang="en-US" sz="1800" b="1" dirty="0"/>
              <a:t>Contact heat network installers to carry out a site survey to access feasibility and initial estimates;</a:t>
            </a:r>
          </a:p>
          <a:p>
            <a:pPr algn="just"/>
            <a:r>
              <a:rPr lang="en-US" sz="1800" b="1" dirty="0"/>
              <a:t>Start fundraising and/or seek funding opportunities to facilitate next stage of development process.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93737-6633-1ED2-093D-E575F5371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936" y="0"/>
            <a:ext cx="3304854" cy="11954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5562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B4C40-A48B-954B-B0FA-7CBAF50029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239962"/>
            <a:ext cx="6090569" cy="11890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Thank you for listening.</a:t>
            </a:r>
          </a:p>
        </p:txBody>
      </p:sp>
      <p:pic>
        <p:nvPicPr>
          <p:cNvPr id="6" name="Picture Placeholder 5" descr="A picture containing sky, outdoor, clouds, smoke&#10;&#10;Description automatically generated">
            <a:extLst>
              <a:ext uri="{FF2B5EF4-FFF2-40B4-BE49-F238E27FC236}">
                <a16:creationId xmlns:a16="http://schemas.microsoft.com/office/drawing/2014/main" id="{8251AF85-8FA7-B94C-B399-73335BCA2B5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028" r="2028"/>
          <a:stretch>
            <a:fillRect/>
          </a:stretch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189553-4E19-112C-7CF0-493D91ACB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276" y="198450"/>
            <a:ext cx="3304854" cy="11954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4220864"/>
      </p:ext>
    </p:extLst>
  </p:cSld>
  <p:clrMapOvr>
    <a:masterClrMapping/>
  </p:clrMapOvr>
</p:sld>
</file>

<file path=ppt/theme/theme1.xml><?xml version="1.0" encoding="utf-8"?>
<a:theme xmlns:a="http://schemas.openxmlformats.org/drawingml/2006/main" name="LOCOGEN COVERS 1">
  <a:themeElements>
    <a:clrScheme name="Custom 2">
      <a:dk1>
        <a:srgbClr val="3C4741"/>
      </a:dk1>
      <a:lt1>
        <a:srgbClr val="FFFFFF"/>
      </a:lt1>
      <a:dk2>
        <a:srgbClr val="3C4741"/>
      </a:dk2>
      <a:lt2>
        <a:srgbClr val="E7E6E6"/>
      </a:lt2>
      <a:accent1>
        <a:srgbClr val="E74F13"/>
      </a:accent1>
      <a:accent2>
        <a:srgbClr val="C6D332"/>
      </a:accent2>
      <a:accent3>
        <a:srgbClr val="2C8E8E"/>
      </a:accent3>
      <a:accent4>
        <a:srgbClr val="6E2054"/>
      </a:accent4>
      <a:accent5>
        <a:srgbClr val="FFCE00"/>
      </a:accent5>
      <a:accent6>
        <a:srgbClr val="669C41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973 • PowerPoint (07.03.22)" id="{69D26009-7546-0D4F-83C9-9B358AC849DF}" vid="{43370596-A2B4-5046-8AF0-A8368E1A1CA6}"/>
    </a:ext>
  </a:extLst>
</a:theme>
</file>

<file path=ppt/theme/theme2.xml><?xml version="1.0" encoding="utf-8"?>
<a:theme xmlns:a="http://schemas.openxmlformats.org/drawingml/2006/main" name="LOCOGEN COVER 2">
  <a:themeElements>
    <a:clrScheme name="Custom 2">
      <a:dk1>
        <a:srgbClr val="3C4741"/>
      </a:dk1>
      <a:lt1>
        <a:srgbClr val="FFFFFF"/>
      </a:lt1>
      <a:dk2>
        <a:srgbClr val="3C4741"/>
      </a:dk2>
      <a:lt2>
        <a:srgbClr val="E7E6E6"/>
      </a:lt2>
      <a:accent1>
        <a:srgbClr val="E74F13"/>
      </a:accent1>
      <a:accent2>
        <a:srgbClr val="C6D332"/>
      </a:accent2>
      <a:accent3>
        <a:srgbClr val="2C8E8E"/>
      </a:accent3>
      <a:accent4>
        <a:srgbClr val="6E2054"/>
      </a:accent4>
      <a:accent5>
        <a:srgbClr val="FFCE00"/>
      </a:accent5>
      <a:accent6>
        <a:srgbClr val="669C41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973 • PowerPoint (07.03.22)" id="{69D26009-7546-0D4F-83C9-9B358AC849DF}" vid="{4B3C4D1C-E0F0-334D-968E-6C5F6E3149A9}"/>
    </a:ext>
  </a:extLst>
</a:theme>
</file>

<file path=ppt/theme/theme3.xml><?xml version="1.0" encoding="utf-8"?>
<a:theme xmlns:a="http://schemas.openxmlformats.org/drawingml/2006/main" name="LOCOGEN DIVIDERS">
  <a:themeElements>
    <a:clrScheme name="Custom 2">
      <a:dk1>
        <a:srgbClr val="3C4741"/>
      </a:dk1>
      <a:lt1>
        <a:srgbClr val="FFFFFF"/>
      </a:lt1>
      <a:dk2>
        <a:srgbClr val="3C4741"/>
      </a:dk2>
      <a:lt2>
        <a:srgbClr val="E7E6E6"/>
      </a:lt2>
      <a:accent1>
        <a:srgbClr val="E74F13"/>
      </a:accent1>
      <a:accent2>
        <a:srgbClr val="C6D332"/>
      </a:accent2>
      <a:accent3>
        <a:srgbClr val="2C8E8E"/>
      </a:accent3>
      <a:accent4>
        <a:srgbClr val="6E2054"/>
      </a:accent4>
      <a:accent5>
        <a:srgbClr val="FFCE00"/>
      </a:accent5>
      <a:accent6>
        <a:srgbClr val="669C41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973 • PowerPoint (07.03.22)" id="{69D26009-7546-0D4F-83C9-9B358AC849DF}" vid="{465F0DF8-9C25-7848-8998-C696E25AE214}"/>
    </a:ext>
  </a:extLst>
</a:theme>
</file>

<file path=ppt/theme/theme4.xml><?xml version="1.0" encoding="utf-8"?>
<a:theme xmlns:a="http://schemas.openxmlformats.org/drawingml/2006/main" name="LOCOGEN CONTENT 1">
  <a:themeElements>
    <a:clrScheme name="Locogen">
      <a:dk1>
        <a:srgbClr val="3C4741"/>
      </a:dk1>
      <a:lt1>
        <a:srgbClr val="FFFFFF"/>
      </a:lt1>
      <a:dk2>
        <a:srgbClr val="6E7571"/>
      </a:dk2>
      <a:lt2>
        <a:srgbClr val="E7E6E6"/>
      </a:lt2>
      <a:accent1>
        <a:srgbClr val="E74F13"/>
      </a:accent1>
      <a:accent2>
        <a:srgbClr val="6E2054"/>
      </a:accent2>
      <a:accent3>
        <a:srgbClr val="C6D332"/>
      </a:accent3>
      <a:accent4>
        <a:srgbClr val="FFC000"/>
      </a:accent4>
      <a:accent5>
        <a:srgbClr val="2C8E8E"/>
      </a:accent5>
      <a:accent6>
        <a:srgbClr val="669C41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973 • PowerPoint (07.03.22)" id="{69D26009-7546-0D4F-83C9-9B358AC849DF}" vid="{BC707995-C08B-F647-B36A-16EFA25BAA8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D88FA7E31F8C46940EDFDB6A6DA075" ma:contentTypeVersion="18" ma:contentTypeDescription="Create a new document." ma:contentTypeScope="" ma:versionID="a339e6938433a62006c47cbf9fb14040">
  <xsd:schema xmlns:xsd="http://www.w3.org/2001/XMLSchema" xmlns:xs="http://www.w3.org/2001/XMLSchema" xmlns:p="http://schemas.microsoft.com/office/2006/metadata/properties" xmlns:ns2="09347a26-4e72-4064-83b1-5784e4d5d7c2" xmlns:ns3="ba5dce25-404e-4194-9dc5-dcf768767489" targetNamespace="http://schemas.microsoft.com/office/2006/metadata/properties" ma:root="true" ma:fieldsID="ffd51c2ecf8f0de4ac013b197d6e1f46" ns2:_="" ns3:_="">
    <xsd:import namespace="09347a26-4e72-4064-83b1-5784e4d5d7c2"/>
    <xsd:import namespace="ba5dce25-404e-4194-9dc5-dcf768767489"/>
    <xsd:element name="properties">
      <xsd:complexType>
        <xsd:sequence>
          <xsd:element name="documentManagement">
            <xsd:complexType>
              <xsd:all>
                <xsd:element ref="ns2:ProjectDirector" minOccurs="0"/>
                <xsd:element ref="ns3:_dlc_DocId" minOccurs="0"/>
                <xsd:element ref="ns3:_dlc_DocIdUrl" minOccurs="0"/>
                <xsd:element ref="ns3:_dlc_DocIdPersistId" minOccurs="0"/>
                <xsd:element ref="ns2:MediaServiceMetadata" minOccurs="0"/>
                <xsd:element ref="ns2:MediaServiceFastMetadata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347a26-4e72-4064-83b1-5784e4d5d7c2" elementFormDefault="qualified">
    <xsd:import namespace="http://schemas.microsoft.com/office/2006/documentManagement/types"/>
    <xsd:import namespace="http://schemas.microsoft.com/office/infopath/2007/PartnerControls"/>
    <xsd:element name="ProjectDirector" ma:index="8" nillable="true" ma:displayName="Project Director" ma:format="Dropdown" ma:internalName="ProjectDirector">
      <xsd:simpleType>
        <xsd:restriction base="dms:Choice">
          <xsd:enumeration value="Andrew Lyle"/>
          <xsd:enumeration value="David Linsley-Hood"/>
          <xsd:enumeration value="Ian McLean"/>
          <xsd:enumeration value="Philippa Hardy"/>
          <xsd:enumeration value="Stuart Hamilton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4" nillable="true" ma:displayName="Sign-off status" ma:internalName="Sign_x002d_off_x0020_status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e2267412-bc41-4e35-86bb-013c561eac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dce25-404e-4194-9dc5-dcf768767489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39701681-6302-45b6-b59a-d34903cff50e}" ma:internalName="TaxCatchAll" ma:showField="CatchAllData" ma:web="ba5dce25-404e-4194-9dc5-dcf7687674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a5dce25-404e-4194-9dc5-dcf768767489">DRXSMRZDNCCY-11149778-96781</_dlc_DocId>
    <_dlc_DocIdUrl xmlns="ba5dce25-404e-4194-9dc5-dcf768767489">
      <Url>https://locogen365.sharepoint.com/sites/Consultancy/_layouts/15/DocIdRedir.aspx?ID=DRXSMRZDNCCY-11149778-96781</Url>
      <Description>DRXSMRZDNCCY-11149778-96781</Description>
    </_dlc_DocIdUrl>
    <lcf76f155ced4ddcb4097134ff3c332f xmlns="09347a26-4e72-4064-83b1-5784e4d5d7c2">
      <Terms xmlns="http://schemas.microsoft.com/office/infopath/2007/PartnerControls"/>
    </lcf76f155ced4ddcb4097134ff3c332f>
    <TaxCatchAll xmlns="ba5dce25-404e-4194-9dc5-dcf768767489" xsi:nil="true"/>
    <ProjectDirector xmlns="09347a26-4e72-4064-83b1-5784e4d5d7c2" xsi:nil="true"/>
    <_Flow_SignoffStatus xmlns="09347a26-4e72-4064-83b1-5784e4d5d7c2" xsi:nil="true"/>
  </documentManagement>
</p:properties>
</file>

<file path=customXml/itemProps1.xml><?xml version="1.0" encoding="utf-8"?>
<ds:datastoreItem xmlns:ds="http://schemas.openxmlformats.org/officeDocument/2006/customXml" ds:itemID="{00ADCD61-5220-4CDD-854E-17D32139A1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BAD6C0-1065-46C6-A8C4-883E1395EFAC}">
  <ds:schemaRefs>
    <ds:schemaRef ds:uri="09347a26-4e72-4064-83b1-5784e4d5d7c2"/>
    <ds:schemaRef ds:uri="ba5dce25-404e-4194-9dc5-dcf7687674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93C2003-09DD-4D44-B426-AC71699E304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CEE05B5-D4D2-4CE1-8F8F-E93E03733F7F}">
  <ds:schemaRefs>
    <ds:schemaRef ds:uri="09347a26-4e72-4064-83b1-5784e4d5d7c2"/>
    <ds:schemaRef ds:uri="ba5dce25-404e-4194-9dc5-dcf7687674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7430 - Great Coxwell - Phase 2 findings summary</Template>
  <TotalTime>162</TotalTime>
  <Words>550</Words>
  <Application>Microsoft Office PowerPoint</Application>
  <PresentationFormat>Widescreen</PresentationFormat>
  <Paragraphs>74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IBM Plex Sans</vt:lpstr>
      <vt:lpstr>Verdana</vt:lpstr>
      <vt:lpstr>Wingdings</vt:lpstr>
      <vt:lpstr>LOCOGEN COVERS 1</vt:lpstr>
      <vt:lpstr>LOCOGEN COVER 2</vt:lpstr>
      <vt:lpstr>LOCOGEN DIVIDERS</vt:lpstr>
      <vt:lpstr>LOCOGEN CONTENT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Rupam Bulbul</dc:creator>
  <cp:lastModifiedBy>Ken Hirons</cp:lastModifiedBy>
  <cp:revision>13</cp:revision>
  <dcterms:created xsi:type="dcterms:W3CDTF">2022-12-13T18:55:40Z</dcterms:created>
  <dcterms:modified xsi:type="dcterms:W3CDTF">2023-11-14T12:21:02Z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0x01010041D88FA7E31F8C46940EDFDB6A6DA075</vt:lpwstr>
  </property>
  <property fmtid="{D5CDD505-2E9C-101B-9397-08002B2CF9AE}" pid="3" name="_dlc_DocIdItemGuid">
    <vt:lpwstr>b867d0cb-6300-4901-9cb4-553b57110ad9</vt:lpwstr>
  </property>
  <property fmtid="{D5CDD505-2E9C-101B-9397-08002B2CF9AE}" pid="4" name="MediaServiceImageTags">
    <vt:lpwstr/>
  </property>
</Properties>
</file>