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3" r:id="rId4"/>
    <p:sldMasterId id="2147483735" r:id="rId5"/>
  </p:sldMasterIdLst>
  <p:notesMasterIdLst>
    <p:notesMasterId r:id="rId21"/>
  </p:notesMasterIdLst>
  <p:sldIdLst>
    <p:sldId id="606" r:id="rId6"/>
    <p:sldId id="608" r:id="rId7"/>
    <p:sldId id="638" r:id="rId8"/>
    <p:sldId id="639" r:id="rId9"/>
    <p:sldId id="640" r:id="rId10"/>
    <p:sldId id="641" r:id="rId11"/>
    <p:sldId id="642" r:id="rId12"/>
    <p:sldId id="643" r:id="rId13"/>
    <p:sldId id="644" r:id="rId14"/>
    <p:sldId id="645" r:id="rId15"/>
    <p:sldId id="646" r:id="rId16"/>
    <p:sldId id="647" r:id="rId17"/>
    <p:sldId id="648" r:id="rId18"/>
    <p:sldId id="628" r:id="rId19"/>
    <p:sldId id="62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25AF4-9BD4-49C6-8EA5-E76CB6EE3B3C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4CF7E-2A6E-439E-B9D8-F46EF4EC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5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E3E5E-9004-4454-BD18-25F06FF314E6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4144964" y="-1588"/>
            <a:ext cx="3170237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144964" y="9118600"/>
            <a:ext cx="317023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marL="0" marR="0" lvl="0" indent="0" algn="r" defTabSz="7620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-1588"/>
            <a:ext cx="3170238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9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74725" y="4557713"/>
            <a:ext cx="5365750" cy="4322762"/>
          </a:xfrm>
          <a:noFill/>
        </p:spPr>
        <p:txBody>
          <a:bodyPr lIns="92075" tIns="46038" rIns="92075" bIns="46038"/>
          <a:lstStyle/>
          <a:p>
            <a:endParaRPr lang="en-US" dirty="0"/>
          </a:p>
        </p:txBody>
      </p:sp>
      <p:sp>
        <p:nvSpPr>
          <p:cNvPr id="1639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9900" y="727075"/>
            <a:ext cx="637540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42424"/>
                </a:solidFill>
                <a:effectLst/>
                <a:latin typeface="-apple-system"/>
              </a:rPr>
              <a:t>A household is considered to be fuel poor if: (a) they have a fuel poverty energy efficiency</a:t>
            </a:r>
            <a:br>
              <a:rPr lang="en-GB" dirty="0"/>
            </a:br>
            <a:r>
              <a:rPr lang="en-GB" b="0" i="0" dirty="0">
                <a:solidFill>
                  <a:srgbClr val="242424"/>
                </a:solidFill>
                <a:effectLst/>
                <a:latin typeface="-apple-system"/>
              </a:rPr>
              <a:t>rating (FPEER) of band D or below; and (b) if they were to spend their modelled energy costs,</a:t>
            </a:r>
            <a:br>
              <a:rPr lang="en-GB" dirty="0"/>
            </a:br>
            <a:r>
              <a:rPr lang="en-GB" b="0" i="0" dirty="0">
                <a:solidFill>
                  <a:srgbClr val="242424"/>
                </a:solidFill>
                <a:effectLst/>
                <a:latin typeface="-apple-system"/>
              </a:rPr>
              <a:t>they would be left with a residual income below the official poverty line.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79B0E-F551-4C11-983A-EA3B6A0DCA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084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/>
              <a:t>FEEDBACK FORMS</a:t>
            </a:r>
            <a:endParaRPr lang="en-US" altLang="en-US" b="1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F2E02-21C5-43F3-AC0F-29C5CD5CF29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4D45-CD27-4763-A93E-832EC1E69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4D870-549B-4612-BD4B-42CC872B5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28E6F-431C-462A-A397-94E3764A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72D4-DBD5-4F62-B240-956F81F69246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20292-25B6-4A13-BE28-65B1C425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6337C-FE7E-4E72-88EA-AAE17B56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32F5-D7CA-4626-B9E3-1CD9D6A6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44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F8DC-3D19-42A7-A81B-623EFCF3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C9731-89D6-4612-A5ED-8BB15D20B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9838A-9545-4489-9983-D5372531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972D4-DBD5-4F62-B240-956F81F69246}" type="datetimeFigureOut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BD33E-92D8-44A1-8544-12A9ADB8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BC06D-B656-4990-A407-9D540094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40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086C84-C084-4EAC-883B-7160CE674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AA491-36E2-48A8-B37C-BFC6DB0A2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7D3DF-5E4E-4F3E-ADA3-14963A78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972D4-DBD5-4F62-B240-956F81F69246}" type="datetimeFigureOut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A253F-8EE6-4255-9AF3-6B670B96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D6215-49AC-4548-9C9C-7F06ACFA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765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4D45-CD27-4763-A93E-832EC1E69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4D870-549B-4612-BD4B-42CC872B5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28E6F-431C-462A-A397-94E3764A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72D4-DBD5-4F62-B240-956F81F69246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20292-25B6-4A13-BE28-65B1C425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6337C-FE7E-4E72-88EA-AAE17B56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32F5-D7CA-4626-B9E3-1CD9D6A6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28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7CEC1-C632-475E-B3E2-CD006D0C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F3183-3C34-41DC-A060-365AB2A3D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3BB7B-B00A-48A3-B8E4-D58924498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72D4-DBD5-4F62-B240-956F81F69246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E5BA0-FECF-4975-B686-180A7263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461A7-C198-4F95-BE9A-17B564D6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32F5-D7CA-4626-B9E3-1CD9D6A6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791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C234-D59B-41EA-B4FF-0A476DB7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DF998-F33A-43CC-9C97-64ACCBF6B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19FF5-B0B9-4D39-BC10-57A7B7A4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972D4-DBD5-4F62-B240-956F81F69246}" type="datetimeFigureOut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3264C-A0FD-400F-9484-9048C36D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7F256-83AB-4BB0-B14B-9CCABE67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137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06C6-DF4F-48DF-9AEA-918C62A0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9008-EA10-44F8-8556-169AC8612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2DBF4-4406-4F82-97AB-A7B1BCD0A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9B5E0-372C-4659-A14C-F7175BBF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972D4-DBD5-4F62-B240-956F81F69246}" type="datetimeFigureOut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8B589-FB32-419E-BD5B-23D2572C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79C5C-CD57-43DC-8E13-D6B6981A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805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3259F-A2B7-4E52-993D-BDDC9048C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385EF-E0D8-46A8-8220-BB8F10C93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D2545-C3FE-46F3-9323-B4075B543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BDB10-3EAD-42AD-90F6-818C67D42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7D681-B5E5-4A61-8B91-C5A64A605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429F9-3E2C-4F67-9FFD-3046AE813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972D4-DBD5-4F62-B240-956F81F69246}" type="datetimeFigureOut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01FBB-64DE-4FD8-B321-04E84B06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9977AC-06BB-4F5B-AD97-3B5FEFC1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2665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FBE7-CEE4-4741-9691-0320167A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EC463-8846-4A4F-B46B-A12BB3A2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72D4-DBD5-4F62-B240-956F81F69246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1A1B7-9E07-48E2-8D6F-FEE2ED4D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EA0F3-84B9-4E0F-BE67-47F8F652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32F5-D7CA-4626-B9E3-1CD9D6A6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400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A11B6-CC84-49A9-9A04-B037EDF7F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891" y="6356349"/>
            <a:ext cx="2743200" cy="365125"/>
          </a:xfrm>
        </p:spPr>
        <p:txBody>
          <a:bodyPr/>
          <a:lstStyle/>
          <a:p>
            <a:fld id="{EB2972D4-DBD5-4F62-B240-956F81F69246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4E6036-7207-4A81-85FE-7E03115D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926CB-E33A-45CE-A78C-005B2286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458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06025-91DF-41A0-A812-2D7D70EB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610E0-0119-4073-A252-D68E31703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8B2C6-CA06-482C-9123-0462809C6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2C928-4F9C-44A3-8392-2061855B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972D4-DBD5-4F62-B240-956F81F69246}" type="datetimeFigureOut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7B608-376A-4B9C-A4AE-92F9E9C8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16096-285D-4BF3-9559-7672D686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28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7CEC1-C632-475E-B3E2-CD006D0C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F3183-3C34-41DC-A060-365AB2A3D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3BB7B-B00A-48A3-B8E4-D58924498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72D4-DBD5-4F62-B240-956F81F69246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E5BA0-FECF-4975-B686-180A7263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461A7-C198-4F95-BE9A-17B564D6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32F5-D7CA-4626-B9E3-1CD9D6A6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52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5A48-F4F3-44C5-A3E1-BD9053EA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4DFD00-5391-454C-89DA-DE2E0603E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420AD-EB27-4219-AC7E-AA0ACA09D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14DB5-A8B3-454D-A98B-269FCE4E7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972D4-DBD5-4F62-B240-956F81F69246}" type="datetimeFigureOut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24248-26FF-4EE9-A35D-B0E7D7E6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E98D6-ECF1-4669-9D99-35AC1A8A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921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F8DC-3D19-42A7-A81B-623EFCF3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C9731-89D6-4612-A5ED-8BB15D20B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9838A-9545-4489-9983-D5372531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972D4-DBD5-4F62-B240-956F81F69246}" type="datetimeFigureOut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BD33E-92D8-44A1-8544-12A9ADB8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BC06D-B656-4990-A407-9D540094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5736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086C84-C084-4EAC-883B-7160CE674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AA491-36E2-48A8-B37C-BFC6DB0A2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7D3DF-5E4E-4F3E-ADA3-14963A78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972D4-DBD5-4F62-B240-956F81F69246}" type="datetimeFigureOut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A253F-8EE6-4255-9AF3-6B670B96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D6215-49AC-4548-9C9C-7F06ACFA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330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/>
              <a:t>Date</a:t>
            </a:r>
          </a:p>
          <a:p>
            <a:pPr>
              <a:defRPr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693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/>
              <a:t>Date</a:t>
            </a:r>
          </a:p>
          <a:p>
            <a:pPr>
              <a:defRPr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372223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/>
              <a:t>Date</a:t>
            </a:r>
          </a:p>
          <a:p>
            <a:pPr>
              <a:defRPr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37850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918" y="1700214"/>
            <a:ext cx="5274733" cy="4395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1" y="1700214"/>
            <a:ext cx="5274733" cy="4395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/>
              <a:t>Date</a:t>
            </a:r>
          </a:p>
          <a:p>
            <a:pPr>
              <a:defRPr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18857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/>
              <a:t>Date</a:t>
            </a:r>
          </a:p>
          <a:p>
            <a:pPr>
              <a:defRPr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9853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/>
              <a:t>Date</a:t>
            </a:r>
          </a:p>
          <a:p>
            <a:pPr>
              <a:defRPr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12409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/>
              <a:t>Date</a:t>
            </a:r>
          </a:p>
          <a:p>
            <a:pPr>
              <a:defRPr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4610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C234-D59B-41EA-B4FF-0A476DB7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DF998-F33A-43CC-9C97-64ACCBF6B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19FF5-B0B9-4D39-BC10-57A7B7A4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972D4-DBD5-4F62-B240-956F81F69246}" type="datetimeFigureOut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3264C-A0FD-400F-9484-9048C36D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7F256-83AB-4BB0-B14B-9CCABE67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5952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/>
              <a:t>Date</a:t>
            </a:r>
          </a:p>
          <a:p>
            <a:pPr>
              <a:defRPr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09382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/>
              <a:t>Date</a:t>
            </a:r>
          </a:p>
          <a:p>
            <a:pPr>
              <a:defRPr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855200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/>
              <a:t>Date</a:t>
            </a:r>
          </a:p>
          <a:p>
            <a:pPr>
              <a:defRPr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7158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81534" y="454026"/>
            <a:ext cx="2688167" cy="5641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4917" y="454026"/>
            <a:ext cx="7863416" cy="5641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GB" dirty="0"/>
              <a:t>Date</a:t>
            </a:r>
          </a:p>
          <a:p>
            <a:pPr>
              <a:defRPr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36987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7518400" cy="914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08000" y="1447800"/>
            <a:ext cx="10769600" cy="46482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86460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9518651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CE5F7-98BA-4E8C-9FF9-D57C2E0539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2836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9518651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719264"/>
            <a:ext cx="5384800" cy="2128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00501"/>
            <a:ext cx="5384800" cy="21304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A7E15-9E07-4DDB-BA58-B0158672622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1043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178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8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4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06C6-DF4F-48DF-9AEA-918C62A0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9008-EA10-44F8-8556-169AC8612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2DBF4-4406-4F82-97AB-A7B1BCD0A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9B5E0-372C-4659-A14C-F7175BBF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972D4-DBD5-4F62-B240-956F81F69246}" type="datetimeFigureOut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8B589-FB32-419E-BD5B-23D2572C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79C5C-CD57-43DC-8E13-D6B6981A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529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87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157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34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961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0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37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441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BC94-A343-B44B-B2B2-5B238D626B8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A8593-0BBA-7F48-8F32-2E8CD183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30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B4D45-CD27-4763-A93E-832EC1E69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4D870-549B-4612-BD4B-42CC872B5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28E6F-431C-462A-A397-94E3764A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72D4-DBD5-4F62-B240-956F81F69246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20292-25B6-4A13-BE28-65B1C425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6337C-FE7E-4E72-88EA-AAE17B56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32F5-D7CA-4626-B9E3-1CD9D6A6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2911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7CEC1-C632-475E-B3E2-CD006D0C3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F3183-3C34-41DC-A060-365AB2A3D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88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3BB7B-B00A-48A3-B8E4-D58924498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72D4-DBD5-4F62-B240-956F81F69246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E5BA0-FECF-4975-B686-180A7263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461A7-C198-4F95-BE9A-17B564D6C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32F5-D7CA-4626-B9E3-1CD9D6A6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66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3259F-A2B7-4E52-993D-BDDC9048C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385EF-E0D8-46A8-8220-BB8F10C93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D2545-C3FE-46F3-9323-B4075B543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BDB10-3EAD-42AD-90F6-818C67D42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7D681-B5E5-4A61-8B91-C5A64A605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429F9-3E2C-4F67-9FFD-3046AE813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972D4-DBD5-4F62-B240-956F81F69246}" type="datetimeFigureOut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01FBB-64DE-4FD8-B321-04E84B06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9977AC-06BB-4F5B-AD97-3B5FEFC1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663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BC234-D59B-41EA-B4FF-0A476DB7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6DF998-F33A-43CC-9C97-64ACCBF6B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19FF5-B0B9-4D39-BC10-57A7B7A4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972D4-DBD5-4F62-B240-956F81F69246}" type="datetimeFigureOut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3264C-A0FD-400F-9484-9048C36D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7F256-83AB-4BB0-B14B-9CCABE67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0048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06C6-DF4F-48DF-9AEA-918C62A0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9008-EA10-44F8-8556-169AC8612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2DBF4-4406-4F82-97AB-A7B1BCD0A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9B5E0-372C-4659-A14C-F7175BBF4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972D4-DBD5-4F62-B240-956F81F69246}" type="datetimeFigureOut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E8B589-FB32-419E-BD5B-23D2572C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79C5C-CD57-43DC-8E13-D6B6981AE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590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3259F-A2B7-4E52-993D-BDDC9048C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385EF-E0D8-46A8-8220-BB8F10C93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D2545-C3FE-46F3-9323-B4075B543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1BDB10-3EAD-42AD-90F6-818C67D42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7D681-B5E5-4A61-8B91-C5A64A605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429F9-3E2C-4F67-9FFD-3046AE813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972D4-DBD5-4F62-B240-956F81F69246}" type="datetimeFigureOut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01FBB-64DE-4FD8-B321-04E84B06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9977AC-06BB-4F5B-AD97-3B5FEFC1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3676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FBE7-CEE4-4741-9691-0320167A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EC463-8846-4A4F-B46B-A12BB3A2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72D4-DBD5-4F62-B240-956F81F69246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1A1B7-9E07-48E2-8D6F-FEE2ED4D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EA0F3-84B9-4E0F-BE67-47F8F652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32F5-D7CA-4626-B9E3-1CD9D6A6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3413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A11B6-CC84-49A9-9A04-B037EDF7F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891" y="6356353"/>
            <a:ext cx="2743200" cy="365125"/>
          </a:xfrm>
        </p:spPr>
        <p:txBody>
          <a:bodyPr/>
          <a:lstStyle/>
          <a:p>
            <a:fld id="{EB2972D4-DBD5-4F62-B240-956F81F69246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4E6036-7207-4A81-85FE-7E03115D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926CB-E33A-45CE-A78C-005B2286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4966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06025-91DF-41A0-A812-2D7D70EB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610E0-0119-4073-A252-D68E31703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75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25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8B2C6-CA06-482C-9123-0462809C6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2C928-4F9C-44A3-8392-2061855B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972D4-DBD5-4F62-B240-956F81F69246}" type="datetimeFigureOut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7B608-376A-4B9C-A4AE-92F9E9C8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16096-285D-4BF3-9559-7672D686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369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5A48-F4F3-44C5-A3E1-BD9053EA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4DFD00-5391-454C-89DA-DE2E0603E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420AD-EB27-4219-AC7E-AA0ACA09D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14DB5-A8B3-454D-A98B-269FCE4E7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972D4-DBD5-4F62-B240-956F81F69246}" type="datetimeFigureOut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24248-26FF-4EE9-A35D-B0E7D7E6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E98D6-ECF1-4669-9D99-35AC1A8A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3449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F8DC-3D19-42A7-A81B-623EFCF30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C9731-89D6-4612-A5ED-8BB15D20B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9838A-9545-4489-9983-D53725318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972D4-DBD5-4F62-B240-956F81F69246}" type="datetimeFigureOut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BD33E-92D8-44A1-8544-12A9ADB8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BC06D-B656-4990-A407-9D540094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900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086C84-C084-4EAC-883B-7160CE674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AA491-36E2-48A8-B37C-BFC6DB0A2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7D3DF-5E4E-4F3E-ADA3-14963A78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972D4-DBD5-4F62-B240-956F81F69246}" type="datetimeFigureOut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A253F-8EE6-4255-9AF3-6B670B96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D6215-49AC-4548-9C9C-7F06ACFA4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23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FBE7-CEE4-4741-9691-0320167A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EEC463-8846-4A4F-B46B-A12BB3A2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72D4-DBD5-4F62-B240-956F81F69246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1A1B7-9E07-48E2-8D6F-FEE2ED4DC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EA0F3-84B9-4E0F-BE67-47F8F6525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F32F5-D7CA-4626-B9E3-1CD9D6A6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4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A11B6-CC84-49A9-9A04-B037EDF7F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1891" y="6356350"/>
            <a:ext cx="2743200" cy="365125"/>
          </a:xfrm>
        </p:spPr>
        <p:txBody>
          <a:bodyPr/>
          <a:lstStyle/>
          <a:p>
            <a:fld id="{EB2972D4-DBD5-4F62-B240-956F81F69246}" type="datetimeFigureOut">
              <a:rPr lang="en-GB" smtClean="0"/>
              <a:t>14/11/2023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4E6036-7207-4A81-85FE-7E03115D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926CB-E33A-45CE-A78C-005B2286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57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06025-91DF-41A0-A812-2D7D70EBD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610E0-0119-4073-A252-D68E31703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8B2C6-CA06-482C-9123-0462809C6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2C928-4F9C-44A3-8392-2061855B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972D4-DBD5-4F62-B240-956F81F69246}" type="datetimeFigureOut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7B608-376A-4B9C-A4AE-92F9E9C8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16096-285D-4BF3-9559-7672D686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476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E5A48-F4F3-44C5-A3E1-BD9053EA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4DFD00-5391-454C-89DA-DE2E0603E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420AD-EB27-4219-AC7E-AA0ACA09D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14DB5-A8B3-454D-A98B-269FCE4E7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2972D4-DBD5-4F62-B240-956F81F69246}" type="datetimeFigureOut">
              <a:rPr lang="en-GB" smtClean="0"/>
              <a:pPr/>
              <a:t>14/11/2023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24248-26FF-4EE9-A35D-B0E7D7E6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E98D6-ECF1-4669-9D99-35AC1A8A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1F32F5-D7CA-4626-B9E3-1CD9D6A60A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7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56492-DE94-4EDC-9C4B-C14DC553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F1754-F858-4D12-9402-BBE24B432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92C75-BDE4-42E4-8D46-1692D6F86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972D4-DBD5-4F62-B240-956F81F69246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7AA98-8450-4665-AD8D-2D9E92C33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52286-858A-47B2-96C6-5B274DA52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F32F5-D7CA-4626-B9E3-1CD9D6A6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2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56492-DE94-4EDC-9C4B-C14DC553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F1754-F858-4D12-9402-BBE24B432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92C75-BDE4-42E4-8D46-1692D6F86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972D4-DBD5-4F62-B240-956F81F69246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7AA98-8450-4665-AD8D-2D9E92C33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52286-858A-47B2-96C6-5B274DA52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F32F5-D7CA-4626-B9E3-1CD9D6A6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40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91"/>
          <p:cNvSpPr>
            <a:spLocks noChangeArrowheads="1"/>
          </p:cNvSpPr>
          <p:nvPr/>
        </p:nvSpPr>
        <p:spPr bwMode="auto">
          <a:xfrm>
            <a:off x="0" y="0"/>
            <a:ext cx="12192000" cy="134143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1028" name="Rectangle 71"/>
          <p:cNvSpPr>
            <a:spLocks noGrp="1" noChangeArrowheads="1"/>
          </p:cNvSpPr>
          <p:nvPr>
            <p:ph type="title"/>
          </p:nvPr>
        </p:nvSpPr>
        <p:spPr bwMode="auto">
          <a:xfrm>
            <a:off x="836084" y="454025"/>
            <a:ext cx="107336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Rectangle 7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7" y="1700214"/>
            <a:ext cx="10752667" cy="439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0169" name="Rectangle 7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667" y="6308726"/>
            <a:ext cx="441536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 dirty="0" smtClean="0">
                <a:solidFill>
                  <a:srgbClr val="4D4D4D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 dirty="0"/>
              <a:t>Date</a:t>
            </a:r>
          </a:p>
          <a:p>
            <a:pPr>
              <a:defRPr/>
            </a:pPr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3986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FF0000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FF0000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:\My User Profile\tim.guest\Desktop\Ppt background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2" y="274638"/>
            <a:ext cx="109727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BC94-A343-B44B-B2B2-5B238D626B8E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A8593-0BBA-7F48-8F32-2E8CD1832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5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56492-DE94-4EDC-9C4B-C14DC553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F1754-F858-4D12-9402-BBE24B432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92C75-BDE4-42E4-8D46-1692D6F86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972D4-DBD5-4F62-B240-956F81F69246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7AA98-8450-4665-AD8D-2D9E92C33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52286-858A-47B2-96C6-5B274DA52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F32F5-D7CA-4626-B9E3-1CD9D6A60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44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terhousingbetterhealth.org.uk/" TargetMode="External"/><Relationship Id="rId2" Type="http://schemas.openxmlformats.org/officeDocument/2006/relationships/hyperlink" Target="http://www.gov.uk/apply-great-British-insulation-scheme" TargetMode="Externa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ale.Hoyland@oxfordshire.gov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shire.gov.uk/retrofi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8.xml"/><Relationship Id="rId4" Type="http://schemas.openxmlformats.org/officeDocument/2006/relationships/hyperlink" Target="http://www.welcomethewarmth.co.uk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shire.gov.uk/retrofit" TargetMode="External"/><Relationship Id="rId2" Type="http://schemas.openxmlformats.org/officeDocument/2006/relationships/hyperlink" Target="http://www.welcomethewarmth.org.uk/" TargetMode="External"/><Relationship Id="rId1" Type="http://schemas.openxmlformats.org/officeDocument/2006/relationships/slideLayout" Target="../slideLayouts/slideLayout38.xml"/><Relationship Id="rId5" Type="http://schemas.openxmlformats.org/officeDocument/2006/relationships/hyperlink" Target="https://forms.office.com/pages/responsepage.aspx?id=2jld8Owm6k6465_xpoLV5SHG0XCti39BplM47aCXBjZUOUdJTUNJVTRSTVNQQ0NIRjRIMlFMNUJJSi4u" TargetMode="External"/><Relationship Id="rId4" Type="http://schemas.openxmlformats.org/officeDocument/2006/relationships/hyperlink" Target="mailto:retrofit@oxfordshire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1"/>
          <p:cNvSpPr>
            <a:spLocks noChangeArrowheads="1"/>
          </p:cNvSpPr>
          <p:nvPr/>
        </p:nvSpPr>
        <p:spPr bwMode="auto">
          <a:xfrm>
            <a:off x="2362200" y="457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319" name="Text Box 2"/>
          <p:cNvSpPr txBox="1">
            <a:spLocks noChangeArrowheads="1"/>
          </p:cNvSpPr>
          <p:nvPr/>
        </p:nvSpPr>
        <p:spPr bwMode="auto">
          <a:xfrm>
            <a:off x="1925723" y="4243087"/>
            <a:ext cx="3471862" cy="700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" r="4655"/>
          <a:stretch/>
        </p:blipFill>
        <p:spPr>
          <a:xfrm>
            <a:off x="2708597" y="91209"/>
            <a:ext cx="5038454" cy="6675582"/>
          </a:xfrm>
          <a:prstGeom prst="rect">
            <a:avLst/>
          </a:prstGeom>
        </p:spPr>
      </p:pic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154329" y="3739031"/>
            <a:ext cx="3782148" cy="87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 dirty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Tuesday,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800" b="1" dirty="0">
                <a:solidFill>
                  <a:srgbClr val="C00000"/>
                </a:solidFill>
                <a:latin typeface="Myriad Pro"/>
              </a:rPr>
              <a:t>14</a:t>
            </a:r>
            <a:r>
              <a:rPr kumimoji="0" lang="en-GB" altLang="en-US" sz="2800" b="1" i="0" u="none" strike="noStrike" kern="1200" cap="none" spc="0" normalizeH="0" baseline="30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th</a:t>
            </a: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 November 2023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6366077" y="3605525"/>
            <a:ext cx="5671594" cy="134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None/>
              <a:defRPr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Dale Hoyland</a:t>
            </a:r>
          </a:p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Myriad Pro"/>
                <a:ea typeface="+mn-ea"/>
                <a:cs typeface="+mn-cs"/>
              </a:rPr>
              <a:t>Oxfordshire Retrofit Team Lead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BF172-F802-4B94-B27D-A4663CE913C6}"/>
              </a:ext>
            </a:extLst>
          </p:cNvPr>
          <p:cNvSpPr txBox="1"/>
          <p:nvPr/>
        </p:nvSpPr>
        <p:spPr>
          <a:xfrm>
            <a:off x="1826813" y="763995"/>
            <a:ext cx="6580340" cy="144655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  <a:alpha val="5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~ Supporting</a:t>
            </a:r>
            <a:r>
              <a:rPr kumimoji="0" lang="en-GB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 energy efficiency upgrades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+mn-cs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16935294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1C15D-B530-4B30-B04A-59929AF7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250" dirty="0"/>
              <a:t>Alternative funding:</a:t>
            </a:r>
            <a:br>
              <a:rPr lang="en-GB" sz="2250" dirty="0"/>
            </a:br>
            <a:r>
              <a:rPr lang="en-GB" sz="3300" b="1" dirty="0">
                <a:latin typeface="+mj-lt"/>
                <a:cs typeface="+mj-cs"/>
              </a:rPr>
              <a:t>ECO4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EFEC-8619-47EA-B83E-4B1AE7823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Energy companies with more than 150,000 customers are obliged to fund ECO energy efficiency, ‘fabric first’ measures with a minimum of 2 measures per household.</a:t>
            </a:r>
          </a:p>
          <a:p>
            <a:r>
              <a:rPr lang="en-GB" sz="2400" dirty="0"/>
              <a:t>Designed to support least energy efficient homes (EPC ‘D’ or below), focusing on low-income and vulnerable households (in receipt of means-tested benefits).</a:t>
            </a:r>
          </a:p>
          <a:p>
            <a:r>
              <a:rPr lang="en-GB" sz="2400" dirty="0"/>
              <a:t>Available for owner-occupied, social and privately rented householders.</a:t>
            </a:r>
          </a:p>
          <a:p>
            <a:pPr>
              <a:defRPr/>
            </a:pPr>
            <a:r>
              <a:rPr lang="en-GB" sz="2400" dirty="0">
                <a:solidFill>
                  <a:prstClr val="black"/>
                </a:solidFill>
              </a:rPr>
              <a:t>Broken boilers will be repaired, or replaced with greener alternatives.</a:t>
            </a:r>
          </a:p>
          <a:p>
            <a:r>
              <a:rPr lang="en-GB" sz="2400" dirty="0">
                <a:solidFill>
                  <a:prstClr val="black"/>
                </a:solidFill>
              </a:rPr>
              <a:t>ECO Flex provides an </a:t>
            </a:r>
            <a:r>
              <a:rPr lang="en-GB" sz="2400" dirty="0"/>
              <a:t>additional eligibility route for up to 50% of applicants, giving LA’s the option to set some of their own eligibility criteria via an SOI (Statement of Intent).</a:t>
            </a:r>
          </a:p>
          <a:p>
            <a:r>
              <a:rPr lang="en-GB" sz="2400" dirty="0"/>
              <a:t>Scheme runs until March 2026 </a:t>
            </a:r>
          </a:p>
        </p:txBody>
      </p:sp>
    </p:spTree>
    <p:extLst>
      <p:ext uri="{BB962C8B-B14F-4D97-AF65-F5344CB8AC3E}">
        <p14:creationId xmlns:p14="http://schemas.microsoft.com/office/powerpoint/2010/main" val="204379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1C15D-B530-4B30-B04A-59929AF7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250" dirty="0"/>
              <a:t>Alternative Funding:</a:t>
            </a:r>
            <a:br>
              <a:rPr lang="en-GB" dirty="0"/>
            </a:br>
            <a:r>
              <a:rPr lang="en-GB" sz="3300" b="1" dirty="0">
                <a:latin typeface="+mj-lt"/>
                <a:cs typeface="+mj-cs"/>
              </a:rPr>
              <a:t>Great British Insulation Scheme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EFEC-8619-47EA-B83E-4B1AE7823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773" y="2306622"/>
            <a:ext cx="9898602" cy="4058667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£1bn, 3 year, energy company obligation scheme, running until Mar 2026. </a:t>
            </a:r>
          </a:p>
          <a:p>
            <a:r>
              <a:rPr lang="en-GB" sz="2400" dirty="0"/>
              <a:t>Launched summer 2023 to support those in least energy efficient homes (EPC ‘D’ or below), open to all tenures but focusing on owner occupied.</a:t>
            </a:r>
          </a:p>
          <a:p>
            <a:r>
              <a:rPr lang="en-GB" sz="2400" dirty="0"/>
              <a:t>Approx. 80% of the budget to be aimed at those </a:t>
            </a:r>
            <a:r>
              <a:rPr lang="en-GB" sz="2400" dirty="0">
                <a:solidFill>
                  <a:prstClr val="black"/>
                </a:solidFill>
              </a:rPr>
              <a:t>in Council Tax bands A-D </a:t>
            </a:r>
            <a:r>
              <a:rPr lang="en-GB" sz="2400" dirty="0"/>
              <a:t>who do not qualify for other government ’Help to Heat’ schemes (termed ‘general eligibility’).</a:t>
            </a:r>
          </a:p>
          <a:p>
            <a:r>
              <a:rPr lang="en-GB" sz="2400" dirty="0"/>
              <a:t>Min. 20% will target those on means-tested benefits or in fuel poverty (termed ‘low-income’).</a:t>
            </a:r>
          </a:p>
          <a:p>
            <a:r>
              <a:rPr lang="en-GB" sz="2400" dirty="0"/>
              <a:t>Part of funding schemes aimed at govt. target of reducing energy demand by 15% from 2021 levels by 2030.</a:t>
            </a:r>
          </a:p>
          <a:p>
            <a:r>
              <a:rPr lang="en-GB" sz="2400" dirty="0"/>
              <a:t>Focussed on insulation measures, one per household.</a:t>
            </a:r>
          </a:p>
          <a:p>
            <a:pPr marL="0" indent="0">
              <a:buNone/>
            </a:pP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05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29D98-9A1D-DB02-857F-1127466C9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300" b="1" dirty="0">
                <a:latin typeface="+mj-lt"/>
                <a:cs typeface="+mj-cs"/>
              </a:rPr>
              <a:t>GBIS &amp; ECO4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B71D9-DEB1-29D6-1BA5-CC2512B52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  <a:p>
            <a:r>
              <a:rPr lang="en-GB" sz="2250" dirty="0"/>
              <a:t>Apply directly via the government website:</a:t>
            </a:r>
            <a:br>
              <a:rPr lang="en-GB" sz="2250" dirty="0"/>
            </a:br>
            <a:r>
              <a:rPr lang="en-GB" sz="2250" dirty="0">
                <a:hlinkClick r:id="rId2"/>
              </a:rPr>
              <a:t>www.gov.uk/apply-great-British-insulation-scheme</a:t>
            </a:r>
            <a:endParaRPr lang="en-GB" sz="2250" dirty="0"/>
          </a:p>
          <a:p>
            <a:pPr marL="0" indent="0">
              <a:buNone/>
            </a:pPr>
            <a:br>
              <a:rPr lang="en-GB" sz="2250" dirty="0"/>
            </a:br>
            <a:r>
              <a:rPr lang="en-GB" sz="2250" dirty="0"/>
              <a:t>OR via Better Housing Better Health:</a:t>
            </a:r>
            <a:br>
              <a:rPr lang="en-GB" sz="2250" dirty="0"/>
            </a:br>
            <a:r>
              <a:rPr lang="en-GB" sz="2250" dirty="0">
                <a:hlinkClick r:id="rId3"/>
              </a:rPr>
              <a:t>www.bhbh.org.uk</a:t>
            </a:r>
            <a:endParaRPr lang="en-GB" sz="2250" dirty="0"/>
          </a:p>
          <a:p>
            <a:pPr marL="0" indent="0">
              <a:buNone/>
            </a:pPr>
            <a:r>
              <a:rPr lang="en-GB" dirty="0"/>
              <a:t>						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025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 bwMode="auto">
          <a:xfrm>
            <a:off x="2855640" y="620689"/>
            <a:ext cx="6264696" cy="5625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altLang="en-US" sz="3300" b="1" dirty="0"/>
              <a:t>Better Housing, Better Health</a:t>
            </a:r>
            <a:endParaRPr lang="en-US" altLang="en-US" sz="3300" b="1" dirty="0"/>
          </a:p>
        </p:txBody>
      </p:sp>
      <p:sp>
        <p:nvSpPr>
          <p:cNvPr id="30723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1991544" y="2117210"/>
            <a:ext cx="7128792" cy="404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indent="0">
              <a:buNone/>
            </a:pPr>
            <a:r>
              <a:rPr lang="en-GB" altLang="en-US" sz="3600" b="1" dirty="0"/>
              <a:t>One-stop advice service for Oxfordshire:</a:t>
            </a:r>
          </a:p>
          <a:p>
            <a:pPr marL="0" indent="0">
              <a:buNone/>
            </a:pPr>
            <a:endParaRPr lang="en-GB" altLang="en-US" sz="3600" b="1" dirty="0"/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en-GB" altLang="en-US" sz="3000" dirty="0"/>
              <a:t> Free, impartial advice</a:t>
            </a:r>
            <a:br>
              <a:rPr lang="en-GB" altLang="en-US" sz="3000" dirty="0"/>
            </a:br>
            <a:endParaRPr lang="en-GB" altLang="en-US" sz="3000" dirty="0"/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en-GB" altLang="en-US" sz="3000" dirty="0"/>
              <a:t> Accessing funding:</a:t>
            </a:r>
          </a:p>
          <a:p>
            <a:pPr marL="257175" lvl="1" indent="0">
              <a:buNone/>
            </a:pPr>
            <a:r>
              <a:rPr lang="en-GB" altLang="en-US" sz="3000" dirty="0"/>
              <a:t>      ECO4, GBIS &amp; HUG2</a:t>
            </a:r>
            <a:br>
              <a:rPr lang="en-GB" altLang="en-US" sz="3000" dirty="0"/>
            </a:br>
            <a:endParaRPr lang="en-GB" altLang="en-US" sz="3000" dirty="0"/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en-GB" altLang="en-US" sz="3000" dirty="0"/>
              <a:t> Switching energy suppliers</a:t>
            </a:r>
            <a:br>
              <a:rPr lang="en-GB" altLang="en-US" sz="3000" dirty="0"/>
            </a:br>
            <a:endParaRPr lang="en-GB" altLang="en-US" sz="3000" dirty="0"/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en-GB" altLang="en-US" sz="3000" dirty="0"/>
              <a:t> Fuel debt advice &amp; support</a:t>
            </a:r>
            <a:br>
              <a:rPr lang="en-GB" altLang="en-US" sz="3000" dirty="0"/>
            </a:br>
            <a:endParaRPr lang="en-GB" altLang="en-US" sz="3000" dirty="0"/>
          </a:p>
          <a:p>
            <a:pPr>
              <a:buFont typeface="Arial" pitchFamily="34" charset="0"/>
              <a:buBlip>
                <a:blip r:embed="rId2"/>
              </a:buBlip>
            </a:pPr>
            <a:r>
              <a:rPr lang="en-GB" altLang="en-US" sz="3000" dirty="0"/>
              <a:t> Access to support organisations</a:t>
            </a:r>
          </a:p>
          <a:p>
            <a:pPr marL="0" indent="0">
              <a:buNone/>
            </a:pPr>
            <a:endParaRPr lang="en-GB" altLang="en-US" sz="1350" dirty="0"/>
          </a:p>
        </p:txBody>
      </p:sp>
      <p:pic>
        <p:nvPicPr>
          <p:cNvPr id="1026" name="Picture 10" descr="Signature 2">
            <a:extLst>
              <a:ext uri="{FF2B5EF4-FFF2-40B4-BE49-F238E27FC236}">
                <a16:creationId xmlns:a16="http://schemas.microsoft.com/office/drawing/2014/main" id="{6B7D5FA6-5DA7-4C67-B5AF-D060EE9C6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87" y="2809322"/>
            <a:ext cx="2808745" cy="155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97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22159" y="257452"/>
            <a:ext cx="5871099" cy="9499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GB" altLang="en-US" b="1" dirty="0"/>
              <a:t>Our Future Plans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222159" y="1339557"/>
            <a:ext cx="6933234" cy="51855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/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New projects launching to overcome barriers for retrofit to scale</a:t>
            </a:r>
          </a:p>
          <a:p>
            <a:pPr eaLnBrk="1" hangingPunct="1"/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We must urgently leave fossil fuels behind</a:t>
            </a:r>
          </a:p>
          <a:p>
            <a:pPr eaLnBrk="1" hangingPunct="1"/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Net zero carbon </a:t>
            </a:r>
            <a:r>
              <a:rPr lang="en-GB" alt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 our aim</a:t>
            </a:r>
          </a:p>
          <a:p>
            <a:pPr eaLnBrk="1" hangingPunct="1"/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Energy efficient homes, transport, food and businesses</a:t>
            </a:r>
          </a:p>
          <a:p>
            <a:pPr eaLnBrk="1" hangingPunct="1"/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Energy from renewable sources </a:t>
            </a:r>
          </a:p>
          <a:p>
            <a:pPr eaLnBrk="1" hangingPunct="1"/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Harness ingenuity &amp; good practice</a:t>
            </a:r>
          </a:p>
          <a:p>
            <a:pPr eaLnBrk="1" hangingPunct="1"/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Community level support: small changes, collectively add up to a big difference</a:t>
            </a: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26" y="898506"/>
            <a:ext cx="3632664" cy="483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11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2024064" y="1428750"/>
            <a:ext cx="8104187" cy="51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endParaRPr lang="en-GB" altLang="en-US" dirty="0"/>
          </a:p>
          <a:p>
            <a:pPr algn="ctr" eaLnBrk="1" hangingPunct="1"/>
            <a:endParaRPr lang="en-GB" altLang="en-US" dirty="0"/>
          </a:p>
          <a:p>
            <a:pPr algn="ctr" eaLnBrk="1" hangingPunct="1"/>
            <a:endParaRPr lang="en-GB" altLang="en-US" dirty="0"/>
          </a:p>
          <a:p>
            <a:pPr marL="0" indent="0" algn="ctr">
              <a:buNone/>
            </a:pPr>
            <a:endParaRPr lang="en-GB" altLang="en-US" dirty="0"/>
          </a:p>
          <a:p>
            <a:pPr marL="0" indent="0" algn="ctr">
              <a:buNone/>
            </a:pPr>
            <a:endParaRPr lang="en-GB" altLang="en-US" sz="3200" b="1" dirty="0"/>
          </a:p>
          <a:p>
            <a:pPr marL="0" indent="0" algn="ctr">
              <a:buNone/>
            </a:pPr>
            <a:endParaRPr lang="en-GB" altLang="en-US" sz="3200" b="1" dirty="0"/>
          </a:p>
          <a:p>
            <a:pPr marL="0" indent="0" algn="ctr">
              <a:buNone/>
            </a:pPr>
            <a:endParaRPr lang="en-GB" altLang="en-US" sz="1800" b="1" dirty="0"/>
          </a:p>
          <a:p>
            <a:pPr marL="0" indent="0" algn="ctr">
              <a:buNone/>
            </a:pPr>
            <a:r>
              <a:rPr lang="en-GB" altLang="en-US" sz="3500" b="1" dirty="0"/>
              <a:t>Dale Hoyland</a:t>
            </a:r>
          </a:p>
          <a:p>
            <a:pPr marL="0" indent="0" algn="ctr">
              <a:buNone/>
            </a:pPr>
            <a:endParaRPr lang="en-GB" altLang="en-US" sz="400" dirty="0"/>
          </a:p>
          <a:p>
            <a:pPr marL="0" indent="0" algn="ctr">
              <a:buNone/>
            </a:pPr>
            <a:r>
              <a:rPr lang="en-GB" altLang="en-US" dirty="0">
                <a:hlinkClick r:id="rId3"/>
              </a:rPr>
              <a:t>retrofit@oxfordshire.gov.uk</a:t>
            </a:r>
            <a:r>
              <a:rPr lang="en-GB" altLang="en-US" dirty="0"/>
              <a:t> </a:t>
            </a:r>
          </a:p>
          <a:p>
            <a:pPr marL="0" indent="0" algn="ctr" eaLnBrk="1" hangingPunct="1">
              <a:buNone/>
            </a:pPr>
            <a:endParaRPr lang="en-GB" altLang="en-US" dirty="0"/>
          </a:p>
        </p:txBody>
      </p:sp>
      <p:pic>
        <p:nvPicPr>
          <p:cNvPr id="73732" name="Picture 4" descr="C:\Documents and Settings\DHoyland\Local Settings\Temporary Internet Files\Content.IE5\S0RNLI7R\MCj0437629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06" y="2016125"/>
            <a:ext cx="26431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524000" y="388938"/>
            <a:ext cx="9144000" cy="1433341"/>
          </a:xfrm>
          <a:prstGeom prst="rect">
            <a:avLst/>
          </a:prstGeom>
          <a:solidFill>
            <a:srgbClr val="C1F8FF"/>
          </a:solidFill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~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S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m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a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l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l 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C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h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a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n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g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e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~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 </a:t>
            </a:r>
            <a:b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</a:b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~</a:t>
            </a:r>
            <a:r>
              <a:rPr kumimoji="0" lang="en-GB" sz="4400" b="1" i="0" u="sng" strike="noStrike" kern="1200" cap="all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b</a:t>
            </a:r>
            <a:r>
              <a:rPr kumimoji="0" lang="en-GB" sz="4400" b="1" i="0" u="sng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i</a:t>
            </a:r>
            <a:r>
              <a:rPr kumimoji="0" lang="en-GB" sz="4400" b="1" i="0" u="sng" strike="noStrike" kern="1200" cap="all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g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 d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i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f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f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e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r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e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n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c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e</a:t>
            </a:r>
            <a:r>
              <a:rPr kumimoji="0" lang="en-GB" sz="4400" b="1" i="0" u="none" strike="noStrike" kern="1200" cap="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yriad Pro"/>
                <a:ea typeface="+mj-ea"/>
                <a:cs typeface="+mj-cs"/>
              </a:rPr>
              <a:t>~</a:t>
            </a:r>
            <a:endParaRPr kumimoji="0" lang="en-GB" sz="4400" b="0" i="0" u="none" strike="noStrike" kern="1200" cap="all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yriad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423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11111E-6 L 0 -0.07222 " pathEditMode="relative" rAng="0" ptsTypes="AA">
                                      <p:cBhvr>
                                        <p:cTn id="22" dur="749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375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uiExpand="1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85" name="Rectangle 1538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643278" y="281940"/>
            <a:ext cx="5807964" cy="148132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US" altLang="en-US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Current position</a:t>
            </a:r>
          </a:p>
        </p:txBody>
      </p:sp>
      <p:sp>
        <p:nvSpPr>
          <p:cNvPr id="1538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29CAC-61F1-F893-7E7C-DE13B915B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01" t="17606" r="28279"/>
          <a:stretch/>
        </p:blipFill>
        <p:spPr>
          <a:xfrm>
            <a:off x="5991225" y="766659"/>
            <a:ext cx="6115050" cy="5711102"/>
          </a:xfrm>
          <a:prstGeom prst="rect">
            <a:avLst/>
          </a:prstGeom>
        </p:spPr>
      </p:pic>
      <p:sp>
        <p:nvSpPr>
          <p:cNvPr id="15363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266700" y="2529927"/>
            <a:ext cx="5724525" cy="40461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en-US" sz="2000" b="1" dirty="0"/>
              <a:t>Facing a climate and ecological emergency</a:t>
            </a:r>
          </a:p>
          <a:p>
            <a:pPr marL="0"/>
            <a:endParaRPr lang="en-US" altLang="en-US" sz="2000" b="1" dirty="0"/>
          </a:p>
          <a:p>
            <a:pPr marL="0" indent="0">
              <a:buNone/>
            </a:pPr>
            <a:r>
              <a:rPr lang="en-US" altLang="en-US" sz="2000" b="1" dirty="0"/>
              <a:t>Cost of living crisis (fuel poverty increasing) </a:t>
            </a:r>
          </a:p>
          <a:p>
            <a:pPr lvl="1"/>
            <a:r>
              <a:rPr lang="en-US" altLang="en-US" sz="1800" dirty="0"/>
              <a:t>2019 7.4% in Oxfordshire (20,746 properties)</a:t>
            </a:r>
          </a:p>
          <a:p>
            <a:pPr lvl="1"/>
            <a:r>
              <a:rPr lang="en-US" altLang="en-US" sz="1800" dirty="0"/>
              <a:t>2020 8.2% in Oxfordshire (22,861 properties)</a:t>
            </a:r>
          </a:p>
          <a:p>
            <a:pPr lvl="1"/>
            <a:r>
              <a:rPr lang="en-US" altLang="en-US" sz="1800" dirty="0"/>
              <a:t>2021 8.4% in Oxfordshire (23,109 properties)</a:t>
            </a:r>
          </a:p>
          <a:p>
            <a:pPr marL="457200" lvl="1"/>
            <a:endParaRPr lang="en-US" altLang="en-US" sz="1800" dirty="0"/>
          </a:p>
          <a:p>
            <a:r>
              <a:rPr lang="en-US" altLang="en-US" sz="1800" dirty="0"/>
              <a:t>Two thirds of which live in rural areas…</a:t>
            </a:r>
          </a:p>
          <a:p>
            <a:r>
              <a:rPr lang="en-US" altLang="en-US" sz="1800" dirty="0"/>
              <a:t>… However, Oxford City remains significantly worse than the regional average</a:t>
            </a:r>
          </a:p>
          <a:p>
            <a:pPr lvl="1"/>
            <a:r>
              <a:rPr lang="en-US" altLang="en-US" sz="1800" dirty="0"/>
              <a:t>2022 figures?</a:t>
            </a:r>
          </a:p>
          <a:p>
            <a:pPr lvl="1"/>
            <a:r>
              <a:rPr lang="en-US" altLang="en-US" sz="1800" dirty="0"/>
              <a:t>2023 figures??</a:t>
            </a:r>
          </a:p>
        </p:txBody>
      </p:sp>
    </p:spTree>
    <p:extLst>
      <p:ext uri="{BB962C8B-B14F-4D97-AF65-F5344CB8AC3E}">
        <p14:creationId xmlns:p14="http://schemas.microsoft.com/office/powerpoint/2010/main" val="71840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ctrTitle"/>
          </p:nvPr>
        </p:nvSpPr>
        <p:spPr bwMode="auto">
          <a:xfrm>
            <a:off x="2135560" y="2492896"/>
            <a:ext cx="3240360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1" dirty="0">
                <a:solidFill>
                  <a:srgbClr val="00863D"/>
                </a:solidFill>
              </a:rPr>
              <a:t>FUNDING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256" y="0"/>
            <a:ext cx="2267744" cy="684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8078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F9798-B30D-9526-36E6-740D4CD2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HUG2 in Oxfordshire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8A770-1629-484D-7038-158EA21A1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100" dirty="0"/>
              <a:t>£6.4m to upgrade 310 properties</a:t>
            </a:r>
            <a:br>
              <a:rPr lang="en-GB" sz="2100" dirty="0"/>
            </a:br>
            <a:endParaRPr lang="en-GB" sz="2100" dirty="0"/>
          </a:p>
          <a:p>
            <a:r>
              <a:rPr lang="en-GB" sz="2100" dirty="0"/>
              <a:t>4 District Councils (exc. Oxford City)</a:t>
            </a:r>
            <a:br>
              <a:rPr lang="en-GB" sz="2100" dirty="0"/>
            </a:br>
            <a:endParaRPr lang="en-GB" sz="2100" dirty="0"/>
          </a:p>
          <a:p>
            <a:r>
              <a:rPr lang="en-GB" sz="2100" dirty="0"/>
              <a:t>Runs until 31 March 2025</a:t>
            </a:r>
            <a:br>
              <a:rPr lang="en-GB" sz="2100" dirty="0"/>
            </a:br>
            <a:endParaRPr lang="en-GB" sz="2100" dirty="0"/>
          </a:p>
          <a:p>
            <a:r>
              <a:rPr lang="en-GB" sz="2100" dirty="0"/>
              <a:t>Works delivered via delivery partner (AgilityEco / Welcome the Warmth) &amp; subcontractors</a:t>
            </a:r>
            <a:br>
              <a:rPr lang="en-GB" sz="2100" dirty="0"/>
            </a:br>
            <a:endParaRPr lang="en-GB" sz="2100" dirty="0"/>
          </a:p>
          <a:p>
            <a:r>
              <a:rPr lang="en-GB" sz="2100" dirty="0"/>
              <a:t>Up to £38k worth of measures per property</a:t>
            </a:r>
            <a:br>
              <a:rPr lang="en-GB" sz="2100" dirty="0"/>
            </a:br>
            <a:endParaRPr lang="en-GB" sz="2100" dirty="0"/>
          </a:p>
          <a:p>
            <a:r>
              <a:rPr lang="en-GB" sz="2100" dirty="0"/>
              <a:t>Measures include insulation, ASHP &amp; Solar PV</a:t>
            </a:r>
          </a:p>
        </p:txBody>
      </p:sp>
    </p:spTree>
    <p:extLst>
      <p:ext uri="{BB962C8B-B14F-4D97-AF65-F5344CB8AC3E}">
        <p14:creationId xmlns:p14="http://schemas.microsoft.com/office/powerpoint/2010/main" val="65595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42C5EF0-FDB7-8DBF-04E9-0E5848E90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193" y="1917577"/>
            <a:ext cx="7681271" cy="4016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E9D990-A8DA-9998-9ECE-5E3647685698}"/>
              </a:ext>
            </a:extLst>
          </p:cNvPr>
          <p:cNvSpPr txBox="1"/>
          <p:nvPr/>
        </p:nvSpPr>
        <p:spPr>
          <a:xfrm>
            <a:off x="3149462" y="490537"/>
            <a:ext cx="55571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GB" sz="3300" b="1" dirty="0">
                <a:latin typeface="+mj-lt"/>
                <a:ea typeface="+mj-ea"/>
                <a:cs typeface="+mj-cs"/>
              </a:rPr>
              <a:t>Dual-Branded Marketing</a:t>
            </a:r>
          </a:p>
        </p:txBody>
      </p:sp>
    </p:spTree>
    <p:extLst>
      <p:ext uri="{BB962C8B-B14F-4D97-AF65-F5344CB8AC3E}">
        <p14:creationId xmlns:p14="http://schemas.microsoft.com/office/powerpoint/2010/main" val="320434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Eligibility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B63D82-5C7A-B93E-2A60-8572ED216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9902" y="2210542"/>
            <a:ext cx="6288719" cy="28946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Arial"/>
                <a:cs typeface="Arial"/>
              </a:rPr>
              <a:t>Owner occupiers and private tenants (landlords pay 33%)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  <a:latin typeface="Arial"/>
                <a:cs typeface="Arial"/>
              </a:rPr>
              <a:t>Homes not heated via mains gas</a:t>
            </a:r>
          </a:p>
          <a:p>
            <a:r>
              <a:rPr lang="en-GB" dirty="0">
                <a:latin typeface="Arial"/>
                <a:cs typeface="Arial"/>
              </a:rPr>
              <a:t>EPC ‘D’ or worse</a:t>
            </a:r>
          </a:p>
          <a:p>
            <a:r>
              <a:rPr lang="en-GB" dirty="0">
                <a:latin typeface="Arial"/>
                <a:cs typeface="Arial"/>
              </a:rPr>
              <a:t>In receipt of means-tested benefits or gross income below £39,000*</a:t>
            </a:r>
          </a:p>
          <a:p>
            <a:r>
              <a:rPr lang="en-GB" dirty="0">
                <a:latin typeface="Arial"/>
                <a:cs typeface="Arial"/>
              </a:rPr>
              <a:t>Full details at </a:t>
            </a:r>
            <a:r>
              <a:rPr lang="en-GB" dirty="0">
                <a:latin typeface="Arial"/>
                <a:cs typeface="Arial"/>
                <a:hlinkClick r:id="rId3"/>
              </a:rPr>
              <a:t>www.oxfordshire.gov.uk/retrofit</a:t>
            </a: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and </a:t>
            </a:r>
            <a:r>
              <a:rPr lang="en-GB" dirty="0">
                <a:latin typeface="Arial"/>
                <a:cs typeface="Arial"/>
                <a:hlinkClick r:id="rId4"/>
              </a:rPr>
              <a:t>www.welcomethewarmth.org.uk</a:t>
            </a:r>
            <a:endParaRPr lang="en-GB" dirty="0">
              <a:latin typeface="Arial"/>
              <a:cs typeface="Arial"/>
            </a:endParaRPr>
          </a:p>
          <a:p>
            <a:endParaRPr lang="en-GB" dirty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8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4FF1A0-9A31-AB2D-A67F-AE139F961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How it works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421C7A-B54D-277F-CEC2-3AA285423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Application</a:t>
            </a:r>
            <a:r>
              <a:rPr lang="en-GB" dirty="0"/>
              <a:t> Register interest via OCC or gov.uk portal. Apply directly to Welcome the Warmth (WTW).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Assessment</a:t>
            </a:r>
            <a:r>
              <a:rPr lang="en-GB" dirty="0"/>
              <a:t> of property and proof of eligibility checks carried out by WTW.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Installation</a:t>
            </a:r>
            <a:r>
              <a:rPr lang="en-GB" dirty="0"/>
              <a:t> carried out by subcontractors.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Handover</a:t>
            </a:r>
            <a:r>
              <a:rPr lang="en-GB" dirty="0"/>
              <a:t> to resident and quality assurance checks by WTW &amp; OCC.</a:t>
            </a:r>
          </a:p>
        </p:txBody>
      </p:sp>
    </p:spTree>
    <p:extLst>
      <p:ext uri="{BB962C8B-B14F-4D97-AF65-F5344CB8AC3E}">
        <p14:creationId xmlns:p14="http://schemas.microsoft.com/office/powerpoint/2010/main" val="180819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92A71C-009B-34C9-1278-2812001E7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549" y="906742"/>
            <a:ext cx="5077804" cy="509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1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6046C-E9E8-1C3A-596A-7EDA76B0C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How you can help…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18615-A1D3-065B-7CA2-6E30F71AD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Promote HUG2 to Oxfordshire residents</a:t>
            </a:r>
          </a:p>
          <a:p>
            <a:r>
              <a:rPr lang="en-GB" dirty="0"/>
              <a:t>Apply directly at: </a:t>
            </a:r>
            <a:r>
              <a:rPr lang="en-GB" dirty="0">
                <a:hlinkClick r:id="rId2"/>
              </a:rPr>
              <a:t>www.welcomethewarmth.org.uk</a:t>
            </a:r>
            <a:endParaRPr lang="en-GB" dirty="0"/>
          </a:p>
          <a:p>
            <a:r>
              <a:rPr lang="en-GB" dirty="0"/>
              <a:t>For more info go to: </a:t>
            </a:r>
            <a:r>
              <a:rPr lang="en-GB" dirty="0">
                <a:hlinkClick r:id="rId3"/>
              </a:rPr>
              <a:t>www.oxfordshire.gov.uk/retrofit</a:t>
            </a:r>
            <a:endParaRPr lang="en-GB" dirty="0"/>
          </a:p>
          <a:p>
            <a:r>
              <a:rPr lang="en-GB" dirty="0"/>
              <a:t>Any queries? Contact: </a:t>
            </a:r>
            <a:r>
              <a:rPr lang="en-GB" dirty="0">
                <a:hlinkClick r:id="rId4"/>
              </a:rPr>
              <a:t>retrofit@oxfordshire.gov.uk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Order free promotional materials </a:t>
            </a:r>
            <a:r>
              <a:rPr lang="en-GB" b="1" dirty="0">
                <a:hlinkClick r:id="rId5"/>
              </a:rPr>
              <a:t>here</a:t>
            </a:r>
            <a:r>
              <a:rPr lang="en-GB" b="1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95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PLATE_Presentation_Main">
  <a:themeElements>
    <a:clrScheme name="Azure 4">
      <a:dk1>
        <a:srgbClr val="000000"/>
      </a:dk1>
      <a:lt1>
        <a:srgbClr val="FFFFFF"/>
      </a:lt1>
      <a:dk2>
        <a:srgbClr val="000000"/>
      </a:dk2>
      <a:lt2>
        <a:srgbClr val="CBCBCB"/>
      </a:lt2>
      <a:accent1>
        <a:srgbClr val="B2B2B2"/>
      </a:accent1>
      <a:accent2>
        <a:srgbClr val="DDDDDD"/>
      </a:accent2>
      <a:accent3>
        <a:srgbClr val="FFFFFF"/>
      </a:accent3>
      <a:accent4>
        <a:srgbClr val="000000"/>
      </a:accent4>
      <a:accent5>
        <a:srgbClr val="D5D5D5"/>
      </a:accent5>
      <a:accent6>
        <a:srgbClr val="C8C8C8"/>
      </a:accent6>
      <a:hlink>
        <a:srgbClr val="FF0000"/>
      </a:hlink>
      <a:folHlink>
        <a:srgbClr val="969696"/>
      </a:folHlink>
    </a:clrScheme>
    <a:fontScheme name="Azu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4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804</Words>
  <Application>Microsoft Office PowerPoint</Application>
  <PresentationFormat>Widescreen</PresentationFormat>
  <Paragraphs>98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Amasis MT Pro Black</vt:lpstr>
      <vt:lpstr>-apple-system</vt:lpstr>
      <vt:lpstr>Arial</vt:lpstr>
      <vt:lpstr>Calibri</vt:lpstr>
      <vt:lpstr>Myriad Pro</vt:lpstr>
      <vt:lpstr>Times New Roman</vt:lpstr>
      <vt:lpstr>Verdana</vt:lpstr>
      <vt:lpstr>1_Office Theme</vt:lpstr>
      <vt:lpstr>2_Office Theme</vt:lpstr>
      <vt:lpstr>TEMPLATE_Presentation_Main</vt:lpstr>
      <vt:lpstr>4_Office Theme</vt:lpstr>
      <vt:lpstr>5_Office Theme</vt:lpstr>
      <vt:lpstr>PowerPoint Presentation</vt:lpstr>
      <vt:lpstr>Current position</vt:lpstr>
      <vt:lpstr>FUNDING</vt:lpstr>
      <vt:lpstr>HUG2 in Oxfordshire</vt:lpstr>
      <vt:lpstr>PowerPoint Presentation</vt:lpstr>
      <vt:lpstr>Eligibility</vt:lpstr>
      <vt:lpstr>How it works</vt:lpstr>
      <vt:lpstr>PowerPoint Presentation</vt:lpstr>
      <vt:lpstr>How you can help…</vt:lpstr>
      <vt:lpstr>Alternative funding: ECO4</vt:lpstr>
      <vt:lpstr>Alternative Funding: Great British Insulation Scheme</vt:lpstr>
      <vt:lpstr>GBIS &amp; ECO4</vt:lpstr>
      <vt:lpstr>Better Housing, Better Health</vt:lpstr>
      <vt:lpstr>Our Future Plans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Hoyland, Dale - Oxfordshire County Council</dc:creator>
  <cp:lastModifiedBy>Hoyland, Dale - Oxfordshire County Council</cp:lastModifiedBy>
  <cp:revision>3</cp:revision>
  <dcterms:created xsi:type="dcterms:W3CDTF">2023-09-18T11:56:45Z</dcterms:created>
  <dcterms:modified xsi:type="dcterms:W3CDTF">2023-11-14T13:56:28Z</dcterms:modified>
</cp:coreProperties>
</file>